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98" r:id="rId2"/>
    <p:sldId id="305" r:id="rId3"/>
    <p:sldId id="300" r:id="rId4"/>
    <p:sldId id="303" r:id="rId5"/>
    <p:sldId id="306" r:id="rId6"/>
    <p:sldId id="288" r:id="rId7"/>
    <p:sldId id="310" r:id="rId8"/>
    <p:sldId id="285" r:id="rId9"/>
    <p:sldId id="304" r:id="rId10"/>
    <p:sldId id="280" r:id="rId11"/>
    <p:sldId id="311" r:id="rId12"/>
    <p:sldId id="292" r:id="rId13"/>
    <p:sldId id="294" r:id="rId14"/>
    <p:sldId id="307" r:id="rId15"/>
  </p:sldIdLst>
  <p:sldSz cx="9144000" cy="5143500" type="screen16x9"/>
  <p:notesSz cx="6791325" cy="99218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  <p15:guide id="3" pos="29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4F81BD"/>
    <a:srgbClr val="A3B3CD"/>
    <a:srgbClr val="2B8EC2"/>
    <a:srgbClr val="0051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4" autoAdjust="0"/>
    <p:restoredTop sz="94694"/>
  </p:normalViewPr>
  <p:slideViewPr>
    <p:cSldViewPr snapToGrid="0">
      <p:cViewPr varScale="1">
        <p:scale>
          <a:sx n="133" d="100"/>
          <a:sy n="133" d="100"/>
        </p:scale>
        <p:origin x="126" y="918"/>
      </p:cViewPr>
      <p:guideLst>
        <p:guide pos="2880"/>
        <p:guide orient="horz" pos="1620"/>
        <p:guide pos="29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312356933746112"/>
          <c:y val="5.1403138778425575E-2"/>
          <c:w val="0.6062968828774693"/>
          <c:h val="0.8788634350393701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577-4335-A63D-88170CE2B0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577-4335-A63D-88170CE2B0F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577-4335-A63D-88170CE2B0F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577-4335-A63D-88170CE2B0F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577-4335-A63D-88170CE2B0F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F60-412C-9462-6DE135A7277A}"/>
              </c:ext>
            </c:extLst>
          </c:dPt>
          <c:dLbls>
            <c:dLbl>
              <c:idx val="0"/>
              <c:layout>
                <c:manualLayout>
                  <c:x val="0"/>
                  <c:y val="-0.1418043289738625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577-4335-A63D-88170CE2B0F7}"/>
                </c:ext>
              </c:extLst>
            </c:dLbl>
            <c:dLbl>
              <c:idx val="1"/>
              <c:layout>
                <c:manualLayout>
                  <c:x val="-2.4424339238686615E-2"/>
                  <c:y val="0.1155402453949120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577-4335-A63D-88170CE2B0F7}"/>
                </c:ext>
              </c:extLst>
            </c:dLbl>
            <c:dLbl>
              <c:idx val="3"/>
              <c:layout>
                <c:manualLayout>
                  <c:x val="-1.5713071709234999E-2"/>
                  <c:y val="2.6594655827596255E-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577-4335-A63D-88170CE2B0F7}"/>
                </c:ext>
              </c:extLst>
            </c:dLbl>
            <c:dLbl>
              <c:idx val="4"/>
              <c:layout>
                <c:manualLayout>
                  <c:x val="-1.1001530127158014E-2"/>
                  <c:y val="4.297100877995831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D577-4335-A63D-88170CE2B0F7}"/>
                </c:ext>
              </c:extLst>
            </c:dLbl>
            <c:dLbl>
              <c:idx val="5"/>
              <c:layout>
                <c:manualLayout>
                  <c:x val="-1.2212169619343308E-2"/>
                  <c:y val="9.8474090872970263E-1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3F60-412C-9462-6DE135A7277A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PFDinTextCondPro-Light" panose="020000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Конкурс в электронной форме</c:v>
                </c:pt>
                <c:pt idx="1">
                  <c:v>Запрос котировок в электронной форме</c:v>
                </c:pt>
                <c:pt idx="2">
                  <c:v>Запрос предложений в электронной форме</c:v>
                </c:pt>
                <c:pt idx="3">
                  <c:v>Запрос цен по результатам предварительного отбора</c:v>
                </c:pt>
                <c:pt idx="4">
                  <c:v>Аукцион в электронной форме</c:v>
                </c:pt>
                <c:pt idx="5">
                  <c:v>Закупка у единственного поставщика*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13204430.707336005</c:v>
                </c:pt>
                <c:pt idx="1">
                  <c:v>341563.23131800006</c:v>
                </c:pt>
                <c:pt idx="2">
                  <c:v>1044765.7250299997</c:v>
                </c:pt>
                <c:pt idx="3">
                  <c:v>1365035.5497039999</c:v>
                </c:pt>
                <c:pt idx="4">
                  <c:v>7099675</c:v>
                </c:pt>
                <c:pt idx="5">
                  <c:v>1583922.2862099996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577-4335-A63D-88170CE2B0F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062480392616445"/>
          <c:y val="0.30207773286311096"/>
          <c:w val="0.45785082642492342"/>
          <c:h val="0.388652134796332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/>
              </a:solidFill>
              <a:latin typeface="PFDinTextCondPro-Light" panose="02000000000000000000" pitchFamily="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643970438010279"/>
          <c:y val="3.769232806243502E-2"/>
          <c:w val="0.62796053657623652"/>
          <c:h val="0.8862348494201828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C6-4160-B9E5-68DCD7B6122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C6-4160-B9E5-68DCD7B6122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FC6-4160-B9E5-68DCD7B6122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FC6-4160-B9E5-68DCD7B6122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FC6-4160-B9E5-68DCD7B61228}"/>
              </c:ext>
            </c:extLst>
          </c:dPt>
          <c:dLbls>
            <c:dLbl>
              <c:idx val="1"/>
              <c:layout>
                <c:manualLayout>
                  <c:x val="1.5820667871362774E-2"/>
                  <c:y val="-3.49413820485898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FC6-4160-B9E5-68DCD7B61228}"/>
                </c:ext>
              </c:extLst>
            </c:dLbl>
            <c:dLbl>
              <c:idx val="2"/>
              <c:layout>
                <c:manualLayout>
                  <c:x val="2.2148935019907882E-2"/>
                  <c:y val="-8.7353455121474601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FC6-4160-B9E5-68DCD7B61228}"/>
                </c:ext>
              </c:extLst>
            </c:dLbl>
            <c:dLbl>
              <c:idx val="3"/>
              <c:layout>
                <c:manualLayout>
                  <c:x val="-1.1074467509953998E-2"/>
                  <c:y val="4.3676727560737301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650473611001418"/>
                      <c:h val="8.647992057025986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2FC6-4160-B9E5-68DCD7B612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PFDinTextCondPro-Light" panose="020000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Новое строительство и расширение электросетевых объектов</c:v>
                </c:pt>
                <c:pt idx="1">
                  <c:v>Реконструкция и техническое перевооружение  электросетевых объектов</c:v>
                </c:pt>
                <c:pt idx="2">
                  <c:v>Энергоремонтное (ремонтное) производство,  техническое обслуживание</c:v>
                </c:pt>
                <c:pt idx="3">
                  <c:v>ИТ-закупки</c:v>
                </c:pt>
                <c:pt idx="4">
                  <c:v>Прочие закупки (НИОКР, услуги в сфере финансов, страхования, охраны и т.д.)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5926033.0910779992</c:v>
                </c:pt>
                <c:pt idx="1">
                  <c:v>3630047.2220423608</c:v>
                </c:pt>
                <c:pt idx="2">
                  <c:v>3426093.8246096438</c:v>
                </c:pt>
                <c:pt idx="3">
                  <c:v>2569443.6667519999</c:v>
                </c:pt>
                <c:pt idx="4">
                  <c:v>9516707.9576560035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FC6-4160-B9E5-68DCD7B6122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PFDinTextCondPro-Light" panose="02000000000000000000" pitchFamily="2" charset="0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26764882701582099"/>
          <c:y val="0.24476369342789053"/>
          <c:w val="0.43510374496385779"/>
          <c:h val="0.466154491119695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/>
              </a:solidFill>
              <a:latin typeface="PFDinTextCondPro-Light" panose="02000000000000000000" pitchFamily="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013912985453088"/>
          <c:y val="0.10374415665534852"/>
          <c:w val="0.40240457760576537"/>
          <c:h val="0.5494455032427929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6350"/>
          </c:spPr>
          <c:dPt>
            <c:idx val="0"/>
            <c:bubble3D val="0"/>
            <c:spPr>
              <a:solidFill>
                <a:schemeClr val="accent1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577-4335-A63D-88170CE2B0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577-4335-A63D-88170CE2B0F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577-4335-A63D-88170CE2B0F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577-4335-A63D-88170CE2B0F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577-4335-A63D-88170CE2B0F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3F2-41F8-92D5-CC8B2AA5CDE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413-4D78-B272-5400F363F9E5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1413-4D78-B272-5400F363F9E5}"/>
              </c:ext>
            </c:extLst>
          </c:dPt>
          <c:dLbls>
            <c:dLbl>
              <c:idx val="3"/>
              <c:layout>
                <c:manualLayout>
                  <c:x val="-7.0363172294141199E-2"/>
                  <c:y val="-6.617668051809022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577-4335-A63D-88170CE2B0F7}"/>
                </c:ext>
              </c:extLst>
            </c:dLbl>
            <c:dLbl>
              <c:idx val="4"/>
              <c:layout>
                <c:manualLayout>
                  <c:x val="-2.4938776191111706E-2"/>
                  <c:y val="-7.593128417710898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D577-4335-A63D-88170CE2B0F7}"/>
                </c:ext>
              </c:extLst>
            </c:dLbl>
            <c:dLbl>
              <c:idx val="5"/>
              <c:layout>
                <c:manualLayout>
                  <c:x val="-3.4170225543840916E-3"/>
                  <c:y val="-8.584383966307991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43F2-41F8-92D5-CC8B2AA5CDE9}"/>
                </c:ext>
              </c:extLst>
            </c:dLbl>
            <c:dLbl>
              <c:idx val="6"/>
              <c:layout>
                <c:manualLayout>
                  <c:x val="4.4925430401708183E-2"/>
                  <c:y val="-7.056235985369842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413-4D78-B272-5400F363F9E5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413-4D78-B272-5400F363F9E5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PFDinTextCondPro-Light" panose="020000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Электротехническая продукция</c:v>
                </c:pt>
                <c:pt idx="1">
                  <c:v>Спецодежда и спецобувь</c:v>
                </c:pt>
                <c:pt idx="2">
                  <c:v>Топливо (бензин, дизельное)</c:v>
                </c:pt>
                <c:pt idx="3">
                  <c:v>Транспортные средства и запчасти к ним</c:v>
                </c:pt>
                <c:pt idx="4">
                  <c:v>ИТ-закупки</c:v>
                </c:pt>
                <c:pt idx="5">
                  <c:v>Приборы учета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6825.27837369399</c:v>
                </c:pt>
                <c:pt idx="1">
                  <c:v>814.18683540799952</c:v>
                </c:pt>
                <c:pt idx="2">
                  <c:v>922.84648045199992</c:v>
                </c:pt>
                <c:pt idx="3">
                  <c:v>206.79478056800002</c:v>
                </c:pt>
                <c:pt idx="4">
                  <c:v>68.190640967999997</c:v>
                </c:pt>
                <c:pt idx="5">
                  <c:v>634.813823136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577-4335-A63D-88170CE2B0F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9661016949152543E-2"/>
          <c:y val="0.70435115176459306"/>
          <c:w val="0.35032730548511942"/>
          <c:h val="0.21846257620045956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PFDinTextCondPro-Light" panose="02000000000000000000" pitchFamily="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690080620399717"/>
          <c:y val="6.8243689245428077E-2"/>
          <c:w val="0.37709846251686591"/>
          <c:h val="0.5248768732716313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6350"/>
          </c:spPr>
          <c:dPt>
            <c:idx val="0"/>
            <c:bubble3D val="0"/>
            <c:spPr>
              <a:solidFill>
                <a:schemeClr val="accent1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C6-4160-B9E5-68DCD7B6122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C6-4160-B9E5-68DCD7B6122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FC6-4160-B9E5-68DCD7B6122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FC6-4160-B9E5-68DCD7B6122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FC6-4160-B9E5-68DCD7B6122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2CB-4768-A200-1AA9B602CD8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8E-41FA-9B0F-7E196C52BA05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B8E-41FA-9B0F-7E196C52BA05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8E-41FA-9B0F-7E196C52BA05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63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5B8E-41FA-9B0F-7E196C52BA05}"/>
              </c:ext>
            </c:extLst>
          </c:dPt>
          <c:dLbls>
            <c:dLbl>
              <c:idx val="4"/>
              <c:layout>
                <c:manualLayout>
                  <c:x val="-1.9844540680917029E-3"/>
                  <c:y val="-5.5242550683409202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FC6-4160-B9E5-68DCD7B61228}"/>
                </c:ext>
              </c:extLst>
            </c:dLbl>
            <c:dLbl>
              <c:idx val="5"/>
              <c:layout>
                <c:manualLayout>
                  <c:x val="5.9533622042752541E-3"/>
                  <c:y val="-7.4577443422602252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PFDinTextCondPro-Light" panose="02000000000000000000" pitchFamily="2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32CB-4768-A200-1AA9B602CD82}"/>
                </c:ext>
              </c:extLst>
            </c:dLbl>
            <c:dLbl>
              <c:idx val="6"/>
              <c:layout>
                <c:manualLayout>
                  <c:x val="6.9862939851509709E-2"/>
                  <c:y val="-6.029963646486823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B8E-41FA-9B0F-7E196C52BA05}"/>
                </c:ext>
              </c:extLst>
            </c:dLbl>
            <c:dLbl>
              <c:idx val="7"/>
              <c:layout>
                <c:manualLayout>
                  <c:x val="7.4632661145091709E-3"/>
                  <c:y val="-7.5834537686185338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PFDinTextCondPro-Light" panose="02000000000000000000" pitchFamily="2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>
                    <c:manualLayout>
                      <c:w val="7.0765632068152701E-2"/>
                      <c:h val="5.46901251765749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B8E-41FA-9B0F-7E196C52BA05}"/>
                </c:ext>
              </c:extLst>
            </c:dLbl>
            <c:dLbl>
              <c:idx val="8"/>
              <c:layout>
                <c:manualLayout>
                  <c:x val="5.9334284678752292E-2"/>
                  <c:y val="-9.899428622828233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B8E-41FA-9B0F-7E196C52BA05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PFDinTextCondPro-Light" panose="020000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Финансовые услуги</c:v>
                </c:pt>
                <c:pt idx="1">
                  <c:v>Генподрядные работы (работы «под ключ»)</c:v>
                </c:pt>
                <c:pt idx="2">
                  <c:v>Строительно-монтажные работы</c:v>
                </c:pt>
                <c:pt idx="3">
                  <c:v>ИТ-закупки</c:v>
                </c:pt>
                <c:pt idx="4">
                  <c:v>Приобретение, аренда объектов недвижимости</c:v>
                </c:pt>
                <c:pt idx="5">
                  <c:v>Проектно-изыскательские работы</c:v>
                </c:pt>
                <c:pt idx="6">
                  <c:v>Охрана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7099.6750000000002</c:v>
                </c:pt>
                <c:pt idx="1">
                  <c:v>1511.4092020799997</c:v>
                </c:pt>
                <c:pt idx="2">
                  <c:v>1166.5575303479998</c:v>
                </c:pt>
                <c:pt idx="3">
                  <c:v>408.59735600999994</c:v>
                </c:pt>
                <c:pt idx="4">
                  <c:v>428.93326254000004</c:v>
                </c:pt>
                <c:pt idx="5">
                  <c:v>38.424297627999998</c:v>
                </c:pt>
                <c:pt idx="6">
                  <c:v>205.75544930000001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FC6-4160-B9E5-68DCD7B6122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l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PFDinTextCondPro-Light" panose="02000000000000000000" pitchFamily="2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800" b="0" i="0" u="none" strike="noStrike" kern="1200" spc="0" baseline="0">
                <a:solidFill>
                  <a:schemeClr val="tx1"/>
                </a:solidFill>
                <a:latin typeface="PFDinTextCondPro-Light" panose="02000000000000000000" pitchFamily="2" charset="0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39292190548217154"/>
          <c:y val="0.65284754687189062"/>
          <c:w val="0.34404589557865195"/>
          <c:h val="0.25225466815865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PFDinTextCondPro-Light" panose="02000000000000000000" pitchFamily="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8579163084724863E-2"/>
          <c:y val="6.3045300101495255E-2"/>
          <c:w val="0.87109372964805798"/>
          <c:h val="0.605064293118675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прямых закупок («спецторги») участниками которых могут быть только СМСП, %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PFDinTextCondPro-Light" panose="020000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34.94</c:v>
                </c:pt>
                <c:pt idx="1">
                  <c:v>35.57</c:v>
                </c:pt>
                <c:pt idx="2">
                  <c:v>26.6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5D-4CD6-91EE-5EB66473AF9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показатель доли закупок у СМСП, %</c:v>
                </c:pt>
              </c:strCache>
            </c:strRef>
          </c:tx>
          <c:spPr>
            <a:solidFill>
              <a:srgbClr val="C0504D"/>
            </a:solid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PFDinTextCondPro-Light" panose="020000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75.430000000000007</c:v>
                </c:pt>
                <c:pt idx="1">
                  <c:v>72.94</c:v>
                </c:pt>
                <c:pt idx="2">
                  <c:v>57.8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5D-4CD6-91EE-5EB66473AF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3467008"/>
        <c:axId val="33476992"/>
      </c:barChart>
      <c:catAx>
        <c:axId val="3346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3476992"/>
        <c:crosses val="autoZero"/>
        <c:auto val="1"/>
        <c:lblAlgn val="ctr"/>
        <c:lblOffset val="100"/>
        <c:noMultiLvlLbl val="0"/>
      </c:catAx>
      <c:valAx>
        <c:axId val="33476992"/>
        <c:scaling>
          <c:orientation val="minMax"/>
          <c:max val="100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PFDinTextCondPro-Light" panose="02000000000000000000" pitchFamily="2" charset="0"/>
                <a:ea typeface="+mn-ea"/>
                <a:cs typeface="+mn-cs"/>
              </a:defRPr>
            </a:pPr>
            <a:endParaRPr lang="ru-RU"/>
          </a:p>
        </c:txPr>
        <c:crossAx val="3346700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PFDinTextCondPro-Light" panose="02000000000000000000" pitchFamily="2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5080379772105597E-2"/>
          <c:y val="3.4388345509906507E-2"/>
          <c:w val="0.92983924045578881"/>
          <c:h val="0.624075361923797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прямых закупок («спецторги») участниками которых могут быть только СМСП, %</c:v>
                </c:pt>
              </c:strCache>
            </c:strRef>
          </c:tx>
          <c:spPr>
            <a:solidFill>
              <a:srgbClr val="F79646"/>
            </a:solidFill>
            <a:ln>
              <a:noFill/>
            </a:ln>
            <a:effectLst>
              <a:innerShdw blurRad="114300">
                <a:schemeClr val="accent6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PFDinTextCondPro-Light" panose="020000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Фактические показатели
за 2022 год</c:v>
                </c:pt>
                <c:pt idx="1">
                  <c:v>Показатели установленные Правительством Российской Федерации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21.1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7E-4604-9A0D-44BFA948994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показатель доли закупок у СМСП, %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>
              <a:innerShdw blurRad="114300">
                <a:schemeClr val="accent5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PFDinTextCondPro-Light" panose="02000000000000000000" pitchFamily="2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Фактические показатели
за 2022 год</c:v>
                </c:pt>
                <c:pt idx="1">
                  <c:v>Показатели установленные Правительством Российской Федерации</c:v>
                </c:pt>
              </c:strCache>
            </c:strRef>
          </c:cat>
          <c:val>
            <c:numRef>
              <c:f>Лист1!$C$2:$C$3</c:f>
              <c:numCache>
                <c:formatCode>0.0</c:formatCode>
                <c:ptCount val="2"/>
                <c:pt idx="0">
                  <c:v>73.900000000000006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7E-4604-9A0D-44BFA94899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6235520"/>
        <c:axId val="36237312"/>
      </c:barChart>
      <c:catAx>
        <c:axId val="36235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6237312"/>
        <c:crosses val="autoZero"/>
        <c:auto val="1"/>
        <c:lblAlgn val="ctr"/>
        <c:lblOffset val="100"/>
        <c:noMultiLvlLbl val="0"/>
      </c:catAx>
      <c:valAx>
        <c:axId val="36237312"/>
        <c:scaling>
          <c:orientation val="minMax"/>
          <c:max val="100"/>
        </c:scaling>
        <c:delete val="1"/>
        <c:axPos val="l"/>
        <c:numFmt formatCode="0.0" sourceLinked="1"/>
        <c:majorTickMark val="none"/>
        <c:minorTickMark val="none"/>
        <c:tickLblPos val="nextTo"/>
        <c:crossAx val="36235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06300757630733E-2"/>
          <c:y val="0.78542394466815924"/>
          <c:w val="0.95579369924236923"/>
          <c:h val="0.197381882576887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PFDinTextCondPro-Light" panose="02000000000000000000" pitchFamily="2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C003A2-782E-47BD-8878-A7F60DFD829B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776712-5DAF-4F91-878E-1054B7B7CE9D}">
      <dgm:prSet custT="1"/>
      <dgm:spPr/>
      <dgm:t>
        <a:bodyPr/>
        <a:lstStyle/>
        <a:p>
          <a:pPr rtl="0"/>
          <a:r>
            <a:rPr lang="ru-RU" sz="1100" b="0" i="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Информационная открытость закупок - соответствие требованиям действующего законодательства РФ</a:t>
          </a:r>
          <a:endParaRPr lang="ru-RU" sz="1100" dirty="0">
            <a:solidFill>
              <a:schemeClr val="tx1"/>
            </a:solidFill>
            <a:latin typeface="PF Din Text Cond Pro Light" panose="02000000000000000000" pitchFamily="2" charset="0"/>
          </a:endParaRPr>
        </a:p>
      </dgm:t>
    </dgm:pt>
    <dgm:pt modelId="{392F1B22-22C2-4330-BB23-6EC0745BAF89}" type="parTrans" cxnId="{290BB477-32C6-4C5E-93DA-804C05090B58}">
      <dgm:prSet/>
      <dgm:spPr/>
      <dgm:t>
        <a:bodyPr/>
        <a:lstStyle/>
        <a:p>
          <a:endParaRPr lang="ru-RU"/>
        </a:p>
      </dgm:t>
    </dgm:pt>
    <dgm:pt modelId="{86654DCD-8AA8-478C-88F7-3C99BD212C79}" type="sibTrans" cxnId="{290BB477-32C6-4C5E-93DA-804C05090B58}">
      <dgm:prSet/>
      <dgm:spPr/>
      <dgm:t>
        <a:bodyPr/>
        <a:lstStyle/>
        <a:p>
          <a:endParaRPr lang="ru-RU"/>
        </a:p>
      </dgm:t>
    </dgm:pt>
    <dgm:pt modelId="{6C802519-2F33-4B42-9677-49B3F73CFC78}">
      <dgm:prSet custT="1"/>
      <dgm:spPr/>
      <dgm:t>
        <a:bodyPr/>
        <a:lstStyle/>
        <a:p>
          <a:pPr rtl="0"/>
          <a:r>
            <a:rPr lang="ru-RU" sz="1100" b="0" i="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Равноправие, отсутствие необоснованных ограничений конкуренции по отношению к участникам закупки </a:t>
          </a:r>
          <a:endParaRPr lang="ru-RU" sz="1100" b="0" i="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gm:t>
    </dgm:pt>
    <dgm:pt modelId="{4B856337-4C21-43C5-8016-59C64A964ED0}" type="parTrans" cxnId="{E87F1F6C-1A94-4334-9F75-CE8B57AA01CD}">
      <dgm:prSet/>
      <dgm:spPr/>
      <dgm:t>
        <a:bodyPr/>
        <a:lstStyle/>
        <a:p>
          <a:endParaRPr lang="ru-RU"/>
        </a:p>
      </dgm:t>
    </dgm:pt>
    <dgm:pt modelId="{A79551E3-7604-41E0-BDC1-A47F40A65EFF}" type="sibTrans" cxnId="{E87F1F6C-1A94-4334-9F75-CE8B57AA01CD}">
      <dgm:prSet/>
      <dgm:spPr/>
      <dgm:t>
        <a:bodyPr/>
        <a:lstStyle/>
        <a:p>
          <a:endParaRPr lang="ru-RU"/>
        </a:p>
      </dgm:t>
    </dgm:pt>
    <dgm:pt modelId="{460AA62D-CAF6-4666-B9DC-76DEFE45DF64}">
      <dgm:prSet custT="1"/>
      <dgm:spPr/>
      <dgm:t>
        <a:bodyPr/>
        <a:lstStyle/>
        <a:p>
          <a:pPr rtl="0"/>
          <a:r>
            <a:rPr lang="ru-RU" sz="1100" b="0" i="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Целевое и экономически эффективное расходование денежных средств на приобретение товаров, работ, услуг</a:t>
          </a:r>
          <a:endParaRPr lang="ru-RU" sz="1100" b="0" i="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gm:t>
    </dgm:pt>
    <dgm:pt modelId="{BB57125E-77F6-4AE5-91B8-CA6E28E83735}" type="parTrans" cxnId="{462F9EF3-6F1D-499C-8347-0D387C445A6E}">
      <dgm:prSet/>
      <dgm:spPr/>
      <dgm:t>
        <a:bodyPr/>
        <a:lstStyle/>
        <a:p>
          <a:endParaRPr lang="ru-RU"/>
        </a:p>
      </dgm:t>
    </dgm:pt>
    <dgm:pt modelId="{DF872E04-1FBE-4BE5-8ACC-D011DAC5A664}" type="sibTrans" cxnId="{462F9EF3-6F1D-499C-8347-0D387C445A6E}">
      <dgm:prSet/>
      <dgm:spPr/>
      <dgm:t>
        <a:bodyPr/>
        <a:lstStyle/>
        <a:p>
          <a:endParaRPr lang="ru-RU"/>
        </a:p>
      </dgm:t>
    </dgm:pt>
    <dgm:pt modelId="{5D81B645-CAAC-411A-A9D2-8D93D4D2702A}">
      <dgm:prSet custT="1"/>
      <dgm:spPr/>
      <dgm:t>
        <a:bodyPr/>
        <a:lstStyle/>
        <a:p>
          <a:pPr rtl="0"/>
          <a:r>
            <a:rPr lang="ru-RU" sz="1100" b="0" i="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Отсутствие ограничения допуска к участию в закупке путем установления не измеряемых требований к участникам закупки</a:t>
          </a:r>
          <a:endParaRPr lang="ru-RU" sz="1100" b="0" i="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gm:t>
    </dgm:pt>
    <dgm:pt modelId="{2972CD52-8020-450B-87E7-970132B53CD8}" type="parTrans" cxnId="{6A3081B8-0567-486F-86F1-8911A073BCFB}">
      <dgm:prSet/>
      <dgm:spPr/>
      <dgm:t>
        <a:bodyPr/>
        <a:lstStyle/>
        <a:p>
          <a:endParaRPr lang="ru-RU"/>
        </a:p>
      </dgm:t>
    </dgm:pt>
    <dgm:pt modelId="{5D32E3D3-BEF5-4004-807F-E8DCFC5898BC}" type="sibTrans" cxnId="{6A3081B8-0567-486F-86F1-8911A073BCFB}">
      <dgm:prSet/>
      <dgm:spPr/>
      <dgm:t>
        <a:bodyPr/>
        <a:lstStyle/>
        <a:p>
          <a:endParaRPr lang="ru-RU"/>
        </a:p>
      </dgm:t>
    </dgm:pt>
    <dgm:pt modelId="{42A41D15-485B-43C4-BB26-B5803A824F76}">
      <dgm:prSet custT="1"/>
      <dgm:spPr/>
      <dgm:t>
        <a:bodyPr/>
        <a:lstStyle/>
        <a:p>
          <a:pPr rtl="0"/>
          <a:r>
            <a:rPr lang="ru-RU" sz="1100" b="0" i="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Прозрачность и управляемость закупочной деятельности</a:t>
          </a:r>
          <a:endParaRPr lang="ru-RU" sz="1100" b="0" i="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gm:t>
    </dgm:pt>
    <dgm:pt modelId="{600D48A9-BAB5-4064-BC5F-955AA69177AC}" type="parTrans" cxnId="{7559CFAC-336B-400F-9DE8-AE624B14D277}">
      <dgm:prSet/>
      <dgm:spPr/>
      <dgm:t>
        <a:bodyPr/>
        <a:lstStyle/>
        <a:p>
          <a:endParaRPr lang="ru-RU"/>
        </a:p>
      </dgm:t>
    </dgm:pt>
    <dgm:pt modelId="{021ACF1C-763D-4D32-BC5D-552A9FBB45AE}" type="sibTrans" cxnId="{7559CFAC-336B-400F-9DE8-AE624B14D277}">
      <dgm:prSet/>
      <dgm:spPr/>
      <dgm:t>
        <a:bodyPr/>
        <a:lstStyle/>
        <a:p>
          <a:endParaRPr lang="ru-RU"/>
        </a:p>
      </dgm:t>
    </dgm:pt>
    <dgm:pt modelId="{9CE4E67C-F643-4B4A-A1F6-10718532E0CD}">
      <dgm:prSet custT="1"/>
      <dgm:spPr/>
      <dgm:t>
        <a:bodyPr/>
        <a:lstStyle/>
        <a:p>
          <a:pPr rtl="0"/>
          <a:r>
            <a:rPr lang="ru-RU" sz="1100" b="0" i="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Профессионализм и компетентность работников, персональная ответственность должностных лиц за организацию закупок</a:t>
          </a:r>
          <a:endParaRPr lang="ru-RU" sz="1100" b="0" i="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gm:t>
    </dgm:pt>
    <dgm:pt modelId="{2069E3B8-FE9D-4C64-917F-D396FD14F414}" type="parTrans" cxnId="{D179EE75-304A-4F61-AB0E-2E6F431266BD}">
      <dgm:prSet/>
      <dgm:spPr/>
      <dgm:t>
        <a:bodyPr/>
        <a:lstStyle/>
        <a:p>
          <a:endParaRPr lang="ru-RU"/>
        </a:p>
      </dgm:t>
    </dgm:pt>
    <dgm:pt modelId="{89D99282-6CC4-4F3F-B1C5-BFC5760B600E}" type="sibTrans" cxnId="{D179EE75-304A-4F61-AB0E-2E6F431266BD}">
      <dgm:prSet/>
      <dgm:spPr/>
      <dgm:t>
        <a:bodyPr/>
        <a:lstStyle/>
        <a:p>
          <a:endParaRPr lang="ru-RU"/>
        </a:p>
      </dgm:t>
    </dgm:pt>
    <dgm:pt modelId="{B5B09604-0A21-4854-A166-05FF5BDFD437}">
      <dgm:prSet custT="1"/>
      <dgm:spPr/>
      <dgm:t>
        <a:bodyPr/>
        <a:lstStyle/>
        <a:p>
          <a:pPr rtl="0"/>
          <a:r>
            <a:rPr lang="ru-RU" sz="1100" b="0" i="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Соблюдение норм  антикоррупционного законодательства, в том числе Антикоррупционного стандарта закупочной деятельности</a:t>
          </a:r>
          <a:endParaRPr lang="ru-RU" sz="1100" b="0" i="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gm:t>
    </dgm:pt>
    <dgm:pt modelId="{132AAA50-04D3-402A-B18E-E664F9783166}" type="parTrans" cxnId="{64A6CB3E-37AA-48B9-897F-F85D7B408359}">
      <dgm:prSet/>
      <dgm:spPr/>
      <dgm:t>
        <a:bodyPr/>
        <a:lstStyle/>
        <a:p>
          <a:endParaRPr lang="ru-RU"/>
        </a:p>
      </dgm:t>
    </dgm:pt>
    <dgm:pt modelId="{3956E269-DE86-48C5-BDA0-0510A96402A8}" type="sibTrans" cxnId="{64A6CB3E-37AA-48B9-897F-F85D7B408359}">
      <dgm:prSet/>
      <dgm:spPr/>
      <dgm:t>
        <a:bodyPr/>
        <a:lstStyle/>
        <a:p>
          <a:endParaRPr lang="ru-RU"/>
        </a:p>
      </dgm:t>
    </dgm:pt>
    <dgm:pt modelId="{3CFD4F08-6546-4941-B408-57DB4AD3757D}" type="pres">
      <dgm:prSet presAssocID="{58C003A2-782E-47BD-8878-A7F60DFD829B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ABA98F-B004-49CB-9FB7-D0BC6FA1559D}" type="pres">
      <dgm:prSet presAssocID="{BB776712-5DAF-4F91-878E-1054B7B7CE9D}" presName="circ1" presStyleLbl="vennNode1" presStyleIdx="0" presStyleCnt="7"/>
      <dgm:spPr/>
    </dgm:pt>
    <dgm:pt modelId="{C0B9ED39-316C-4871-BD42-C4CA72E68056}" type="pres">
      <dgm:prSet presAssocID="{BB776712-5DAF-4F91-878E-1054B7B7CE9D}" presName="circ1Tx" presStyleLbl="revTx" presStyleIdx="0" presStyleCnt="0" custScaleX="136001" custScaleY="2222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991FB2-C202-490F-8907-CE44D5786F18}" type="pres">
      <dgm:prSet presAssocID="{6C802519-2F33-4B42-9677-49B3F73CFC78}" presName="circ2" presStyleLbl="vennNode1" presStyleIdx="1" presStyleCnt="7"/>
      <dgm:spPr/>
    </dgm:pt>
    <dgm:pt modelId="{83B79771-CCFB-4BEF-8ADD-03319CE00EB4}" type="pres">
      <dgm:prSet presAssocID="{6C802519-2F33-4B42-9677-49B3F73CFC78}" presName="circ2Tx" presStyleLbl="revTx" presStyleIdx="0" presStyleCnt="0" custScaleX="161426" custScaleY="1888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124A81-0A56-4B3F-8483-11E71475F92C}" type="pres">
      <dgm:prSet presAssocID="{460AA62D-CAF6-4666-B9DC-76DEFE45DF64}" presName="circ3" presStyleLbl="vennNode1" presStyleIdx="2" presStyleCnt="7"/>
      <dgm:spPr/>
    </dgm:pt>
    <dgm:pt modelId="{5D82D9C4-F4A4-4F66-812B-28A0A3FE919A}" type="pres">
      <dgm:prSet presAssocID="{460AA62D-CAF6-4666-B9DC-76DEFE45DF64}" presName="circ3Tx" presStyleLbl="revTx" presStyleIdx="0" presStyleCnt="0" custScaleX="176359" custScaleY="123825" custLinFactNeighborX="67860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43C358-BD6E-4831-843B-40B921542CC7}" type="pres">
      <dgm:prSet presAssocID="{5D81B645-CAAC-411A-A9D2-8D93D4D2702A}" presName="circ4" presStyleLbl="vennNode1" presStyleIdx="3" presStyleCnt="7"/>
      <dgm:spPr/>
    </dgm:pt>
    <dgm:pt modelId="{0A1F40AA-178C-478E-87E9-46DCF1D2B9A1}" type="pres">
      <dgm:prSet presAssocID="{5D81B645-CAAC-411A-A9D2-8D93D4D2702A}" presName="circ4Tx" presStyleLbl="revTx" presStyleIdx="0" presStyleCnt="0" custScaleX="142701" custScaleY="124496" custLinFactNeighborX="30205" custLinFactNeighborY="140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A1BCD1-12B4-47A9-800E-71A64AAEF243}" type="pres">
      <dgm:prSet presAssocID="{42A41D15-485B-43C4-BB26-B5803A824F76}" presName="circ5" presStyleLbl="vennNode1" presStyleIdx="4" presStyleCnt="7"/>
      <dgm:spPr/>
    </dgm:pt>
    <dgm:pt modelId="{38048836-F484-47D3-8A7C-C83D39A447F4}" type="pres">
      <dgm:prSet presAssocID="{42A41D15-485B-43C4-BB26-B5803A824F76}" presName="circ5Tx" presStyleLbl="revTx" presStyleIdx="0" presStyleCnt="0" custScaleX="154331" custScaleY="107619" custLinFactNeighborX="-32185" custLinFactNeighborY="75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6EC712-3494-41F8-8507-83D102C70510}" type="pres">
      <dgm:prSet presAssocID="{9CE4E67C-F643-4B4A-A1F6-10718532E0CD}" presName="circ6" presStyleLbl="vennNode1" presStyleIdx="5" presStyleCnt="7"/>
      <dgm:spPr/>
    </dgm:pt>
    <dgm:pt modelId="{A0FFF224-318A-40ED-B732-A6A32D1028B5}" type="pres">
      <dgm:prSet presAssocID="{9CE4E67C-F643-4B4A-A1F6-10718532E0CD}" presName="circ6Tx" presStyleLbl="revTx" presStyleIdx="0" presStyleCnt="0" custScaleX="189025" custScaleY="120634" custLinFactNeighborX="-58169" custLinFactNeighborY="-25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16EB4-89F8-45F5-BE90-6AC4CA53AE66}" type="pres">
      <dgm:prSet presAssocID="{B5B09604-0A21-4854-A166-05FF5BDFD437}" presName="circ7" presStyleLbl="vennNode1" presStyleIdx="6" presStyleCnt="7"/>
      <dgm:spPr/>
    </dgm:pt>
    <dgm:pt modelId="{AF987B8F-99F9-4FC7-BE67-649BD8E5CBED}" type="pres">
      <dgm:prSet presAssocID="{B5B09604-0A21-4854-A166-05FF5BDFD437}" presName="circ7Tx" presStyleLbl="revTx" presStyleIdx="0" presStyleCnt="0" custScaleX="167817" custScaleY="194139" custLinFactNeighborX="-25673" custLinFactNeighborY="-201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7D273E-2B71-4389-9EE7-0A69F6FCBC6F}" type="presOf" srcId="{BB776712-5DAF-4F91-878E-1054B7B7CE9D}" destId="{C0B9ED39-316C-4871-BD42-C4CA72E68056}" srcOrd="0" destOrd="0" presId="urn:microsoft.com/office/officeart/2005/8/layout/venn1"/>
    <dgm:cxn modelId="{9CE26B8E-591C-49DB-9B2A-A6BAAD7D4AF2}" type="presOf" srcId="{58C003A2-782E-47BD-8878-A7F60DFD829B}" destId="{3CFD4F08-6546-4941-B408-57DB4AD3757D}" srcOrd="0" destOrd="0" presId="urn:microsoft.com/office/officeart/2005/8/layout/venn1"/>
    <dgm:cxn modelId="{97C7D150-4362-4551-A239-B7A2275E845C}" type="presOf" srcId="{6C802519-2F33-4B42-9677-49B3F73CFC78}" destId="{83B79771-CCFB-4BEF-8ADD-03319CE00EB4}" srcOrd="0" destOrd="0" presId="urn:microsoft.com/office/officeart/2005/8/layout/venn1"/>
    <dgm:cxn modelId="{A5400176-EC62-4E0B-806C-B4F31BDA2E8C}" type="presOf" srcId="{9CE4E67C-F643-4B4A-A1F6-10718532E0CD}" destId="{A0FFF224-318A-40ED-B732-A6A32D1028B5}" srcOrd="0" destOrd="0" presId="urn:microsoft.com/office/officeart/2005/8/layout/venn1"/>
    <dgm:cxn modelId="{290BB477-32C6-4C5E-93DA-804C05090B58}" srcId="{58C003A2-782E-47BD-8878-A7F60DFD829B}" destId="{BB776712-5DAF-4F91-878E-1054B7B7CE9D}" srcOrd="0" destOrd="0" parTransId="{392F1B22-22C2-4330-BB23-6EC0745BAF89}" sibTransId="{86654DCD-8AA8-478C-88F7-3C99BD212C79}"/>
    <dgm:cxn modelId="{0029F309-AC5E-4FC6-B6DF-0D17AF7AE0CA}" type="presOf" srcId="{5D81B645-CAAC-411A-A9D2-8D93D4D2702A}" destId="{0A1F40AA-178C-478E-87E9-46DCF1D2B9A1}" srcOrd="0" destOrd="0" presId="urn:microsoft.com/office/officeart/2005/8/layout/venn1"/>
    <dgm:cxn modelId="{ECC8FBF7-21D9-4779-982F-5E947AD55066}" type="presOf" srcId="{B5B09604-0A21-4854-A166-05FF5BDFD437}" destId="{AF987B8F-99F9-4FC7-BE67-649BD8E5CBED}" srcOrd="0" destOrd="0" presId="urn:microsoft.com/office/officeart/2005/8/layout/venn1"/>
    <dgm:cxn modelId="{9FCE037C-F7A1-41EE-9BFC-9FB4E0D4B03B}" type="presOf" srcId="{42A41D15-485B-43C4-BB26-B5803A824F76}" destId="{38048836-F484-47D3-8A7C-C83D39A447F4}" srcOrd="0" destOrd="0" presId="urn:microsoft.com/office/officeart/2005/8/layout/venn1"/>
    <dgm:cxn modelId="{462F9EF3-6F1D-499C-8347-0D387C445A6E}" srcId="{58C003A2-782E-47BD-8878-A7F60DFD829B}" destId="{460AA62D-CAF6-4666-B9DC-76DEFE45DF64}" srcOrd="2" destOrd="0" parTransId="{BB57125E-77F6-4AE5-91B8-CA6E28E83735}" sibTransId="{DF872E04-1FBE-4BE5-8ACC-D011DAC5A664}"/>
    <dgm:cxn modelId="{E87F1F6C-1A94-4334-9F75-CE8B57AA01CD}" srcId="{58C003A2-782E-47BD-8878-A7F60DFD829B}" destId="{6C802519-2F33-4B42-9677-49B3F73CFC78}" srcOrd="1" destOrd="0" parTransId="{4B856337-4C21-43C5-8016-59C64A964ED0}" sibTransId="{A79551E3-7604-41E0-BDC1-A47F40A65EFF}"/>
    <dgm:cxn modelId="{7559CFAC-336B-400F-9DE8-AE624B14D277}" srcId="{58C003A2-782E-47BD-8878-A7F60DFD829B}" destId="{42A41D15-485B-43C4-BB26-B5803A824F76}" srcOrd="4" destOrd="0" parTransId="{600D48A9-BAB5-4064-BC5F-955AA69177AC}" sibTransId="{021ACF1C-763D-4D32-BC5D-552A9FBB45AE}"/>
    <dgm:cxn modelId="{EFF599FE-899F-4FA4-8761-E7EF5FF213CA}" type="presOf" srcId="{460AA62D-CAF6-4666-B9DC-76DEFE45DF64}" destId="{5D82D9C4-F4A4-4F66-812B-28A0A3FE919A}" srcOrd="0" destOrd="0" presId="urn:microsoft.com/office/officeart/2005/8/layout/venn1"/>
    <dgm:cxn modelId="{64A6CB3E-37AA-48B9-897F-F85D7B408359}" srcId="{58C003A2-782E-47BD-8878-A7F60DFD829B}" destId="{B5B09604-0A21-4854-A166-05FF5BDFD437}" srcOrd="6" destOrd="0" parTransId="{132AAA50-04D3-402A-B18E-E664F9783166}" sibTransId="{3956E269-DE86-48C5-BDA0-0510A96402A8}"/>
    <dgm:cxn modelId="{6A3081B8-0567-486F-86F1-8911A073BCFB}" srcId="{58C003A2-782E-47BD-8878-A7F60DFD829B}" destId="{5D81B645-CAAC-411A-A9D2-8D93D4D2702A}" srcOrd="3" destOrd="0" parTransId="{2972CD52-8020-450B-87E7-970132B53CD8}" sibTransId="{5D32E3D3-BEF5-4004-807F-E8DCFC5898BC}"/>
    <dgm:cxn modelId="{D179EE75-304A-4F61-AB0E-2E6F431266BD}" srcId="{58C003A2-782E-47BD-8878-A7F60DFD829B}" destId="{9CE4E67C-F643-4B4A-A1F6-10718532E0CD}" srcOrd="5" destOrd="0" parTransId="{2069E3B8-FE9D-4C64-917F-D396FD14F414}" sibTransId="{89D99282-6CC4-4F3F-B1C5-BFC5760B600E}"/>
    <dgm:cxn modelId="{B03CE80A-1C94-415D-A1D1-C46F13E84663}" type="presParOf" srcId="{3CFD4F08-6546-4941-B408-57DB4AD3757D}" destId="{8AABA98F-B004-49CB-9FB7-D0BC6FA1559D}" srcOrd="0" destOrd="0" presId="urn:microsoft.com/office/officeart/2005/8/layout/venn1"/>
    <dgm:cxn modelId="{9DCBBDB5-78FD-4627-8552-32ED715C0B18}" type="presParOf" srcId="{3CFD4F08-6546-4941-B408-57DB4AD3757D}" destId="{C0B9ED39-316C-4871-BD42-C4CA72E68056}" srcOrd="1" destOrd="0" presId="urn:microsoft.com/office/officeart/2005/8/layout/venn1"/>
    <dgm:cxn modelId="{D67F1CE0-E2AE-4DD5-AD4D-6856E570A80B}" type="presParOf" srcId="{3CFD4F08-6546-4941-B408-57DB4AD3757D}" destId="{74991FB2-C202-490F-8907-CE44D5786F18}" srcOrd="2" destOrd="0" presId="urn:microsoft.com/office/officeart/2005/8/layout/venn1"/>
    <dgm:cxn modelId="{0F8627BD-4118-4892-AAA8-C60BC792BA74}" type="presParOf" srcId="{3CFD4F08-6546-4941-B408-57DB4AD3757D}" destId="{83B79771-CCFB-4BEF-8ADD-03319CE00EB4}" srcOrd="3" destOrd="0" presId="urn:microsoft.com/office/officeart/2005/8/layout/venn1"/>
    <dgm:cxn modelId="{A461E35A-9A93-4EE0-ADC9-A35BAC73992B}" type="presParOf" srcId="{3CFD4F08-6546-4941-B408-57DB4AD3757D}" destId="{2A124A81-0A56-4B3F-8483-11E71475F92C}" srcOrd="4" destOrd="0" presId="urn:microsoft.com/office/officeart/2005/8/layout/venn1"/>
    <dgm:cxn modelId="{74550987-C1D9-4EDA-951D-A28B277F1BAF}" type="presParOf" srcId="{3CFD4F08-6546-4941-B408-57DB4AD3757D}" destId="{5D82D9C4-F4A4-4F66-812B-28A0A3FE919A}" srcOrd="5" destOrd="0" presId="urn:microsoft.com/office/officeart/2005/8/layout/venn1"/>
    <dgm:cxn modelId="{EE5663F9-363E-4009-95D3-B870B13EB600}" type="presParOf" srcId="{3CFD4F08-6546-4941-B408-57DB4AD3757D}" destId="{7843C358-BD6E-4831-843B-40B921542CC7}" srcOrd="6" destOrd="0" presId="urn:microsoft.com/office/officeart/2005/8/layout/venn1"/>
    <dgm:cxn modelId="{B95632C3-1795-4355-BF7A-E8C31874A42D}" type="presParOf" srcId="{3CFD4F08-6546-4941-B408-57DB4AD3757D}" destId="{0A1F40AA-178C-478E-87E9-46DCF1D2B9A1}" srcOrd="7" destOrd="0" presId="urn:microsoft.com/office/officeart/2005/8/layout/venn1"/>
    <dgm:cxn modelId="{84590F83-1CE9-4C2B-AA50-81D80BEA2B15}" type="presParOf" srcId="{3CFD4F08-6546-4941-B408-57DB4AD3757D}" destId="{1DA1BCD1-12B4-47A9-800E-71A64AAEF243}" srcOrd="8" destOrd="0" presId="urn:microsoft.com/office/officeart/2005/8/layout/venn1"/>
    <dgm:cxn modelId="{4583B216-B8CA-4833-A760-C9EC17366512}" type="presParOf" srcId="{3CFD4F08-6546-4941-B408-57DB4AD3757D}" destId="{38048836-F484-47D3-8A7C-C83D39A447F4}" srcOrd="9" destOrd="0" presId="urn:microsoft.com/office/officeart/2005/8/layout/venn1"/>
    <dgm:cxn modelId="{C09F6A09-56A7-4F50-BB38-3498392A6BB6}" type="presParOf" srcId="{3CFD4F08-6546-4941-B408-57DB4AD3757D}" destId="{316EC712-3494-41F8-8507-83D102C70510}" srcOrd="10" destOrd="0" presId="urn:microsoft.com/office/officeart/2005/8/layout/venn1"/>
    <dgm:cxn modelId="{BA212046-01AC-43BC-8EDC-24B9147115E1}" type="presParOf" srcId="{3CFD4F08-6546-4941-B408-57DB4AD3757D}" destId="{A0FFF224-318A-40ED-B732-A6A32D1028B5}" srcOrd="11" destOrd="0" presId="urn:microsoft.com/office/officeart/2005/8/layout/venn1"/>
    <dgm:cxn modelId="{9D922461-52A9-44AB-BBAA-4EFD17D93B3A}" type="presParOf" srcId="{3CFD4F08-6546-4941-B408-57DB4AD3757D}" destId="{F6016EB4-89F8-45F5-BE90-6AC4CA53AE66}" srcOrd="12" destOrd="0" presId="urn:microsoft.com/office/officeart/2005/8/layout/venn1"/>
    <dgm:cxn modelId="{ED2C45D0-BDB9-44DE-A85F-5DD3CFCC45A1}" type="presParOf" srcId="{3CFD4F08-6546-4941-B408-57DB4AD3757D}" destId="{AF987B8F-99F9-4FC7-BE67-649BD8E5CBED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ABA98F-B004-49CB-9FB7-D0BC6FA1559D}">
      <dsp:nvSpPr>
        <dsp:cNvPr id="0" name=""/>
        <dsp:cNvSpPr/>
      </dsp:nvSpPr>
      <dsp:spPr>
        <a:xfrm>
          <a:off x="3754475" y="994479"/>
          <a:ext cx="1072106" cy="107223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0B9ED39-316C-4871-BD42-C4CA72E68056}">
      <dsp:nvSpPr>
        <dsp:cNvPr id="0" name=""/>
        <dsp:cNvSpPr/>
      </dsp:nvSpPr>
      <dsp:spPr>
        <a:xfrm>
          <a:off x="3455172" y="-244153"/>
          <a:ext cx="1670712" cy="146090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Информационная открытость закупок - соответствие требованиям действующего законодательства РФ</a:t>
          </a:r>
          <a:endParaRPr lang="ru-RU" sz="1100" kern="1200" dirty="0">
            <a:solidFill>
              <a:schemeClr val="tx1"/>
            </a:solidFill>
            <a:latin typeface="PF Din Text Cond Pro Light" panose="02000000000000000000" pitchFamily="2" charset="0"/>
          </a:endParaRPr>
        </a:p>
      </dsp:txBody>
      <dsp:txXfrm>
        <a:off x="3455172" y="-244153"/>
        <a:ext cx="1670712" cy="1460906"/>
      </dsp:txXfrm>
    </dsp:sp>
    <dsp:sp modelId="{74991FB2-C202-490F-8907-CE44D5786F18}">
      <dsp:nvSpPr>
        <dsp:cNvPr id="0" name=""/>
        <dsp:cNvSpPr/>
      </dsp:nvSpPr>
      <dsp:spPr>
        <a:xfrm>
          <a:off x="4068959" y="1145684"/>
          <a:ext cx="1072106" cy="107223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3B79771-CCFB-4BEF-8ADD-03319CE00EB4}">
      <dsp:nvSpPr>
        <dsp:cNvPr id="0" name=""/>
        <dsp:cNvSpPr/>
      </dsp:nvSpPr>
      <dsp:spPr>
        <a:xfrm>
          <a:off x="4916577" y="460820"/>
          <a:ext cx="1874880" cy="13657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Равноправие, отсутствие необоснованных ограничений конкуренции по отношению к участникам закупки </a:t>
          </a:r>
          <a:endParaRPr lang="ru-RU" sz="1100" b="0" i="0" kern="120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sp:txBody>
      <dsp:txXfrm>
        <a:off x="4916577" y="460820"/>
        <a:ext cx="1874880" cy="1365782"/>
      </dsp:txXfrm>
    </dsp:sp>
    <dsp:sp modelId="{2A124A81-0A56-4B3F-8483-11E71475F92C}">
      <dsp:nvSpPr>
        <dsp:cNvPr id="0" name=""/>
        <dsp:cNvSpPr/>
      </dsp:nvSpPr>
      <dsp:spPr>
        <a:xfrm>
          <a:off x="4146240" y="1485894"/>
          <a:ext cx="1072106" cy="107223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D82D9C4-F4A4-4F66-812B-28A0A3FE919A}">
      <dsp:nvSpPr>
        <dsp:cNvPr id="0" name=""/>
        <dsp:cNvSpPr/>
      </dsp:nvSpPr>
      <dsp:spPr>
        <a:xfrm>
          <a:off x="5723065" y="1610492"/>
          <a:ext cx="2008929" cy="95649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Целевое и экономически эффективное расходование денежных средств на приобретение товаров, работ, услуг</a:t>
          </a:r>
          <a:endParaRPr lang="ru-RU" sz="1100" b="0" i="0" kern="120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sp:txBody>
      <dsp:txXfrm>
        <a:off x="5723065" y="1610492"/>
        <a:ext cx="2008929" cy="956496"/>
      </dsp:txXfrm>
    </dsp:sp>
    <dsp:sp modelId="{7843C358-BD6E-4831-843B-40B921542CC7}">
      <dsp:nvSpPr>
        <dsp:cNvPr id="0" name=""/>
        <dsp:cNvSpPr/>
      </dsp:nvSpPr>
      <dsp:spPr>
        <a:xfrm>
          <a:off x="3928692" y="1758720"/>
          <a:ext cx="1072106" cy="107223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A1F40AA-178C-478E-87E9-46DCF1D2B9A1}">
      <dsp:nvSpPr>
        <dsp:cNvPr id="0" name=""/>
        <dsp:cNvSpPr/>
      </dsp:nvSpPr>
      <dsp:spPr>
        <a:xfrm>
          <a:off x="5002362" y="2651376"/>
          <a:ext cx="1753018" cy="87983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Отсутствие ограничения допуска к участию в закупке путем установления не измеряемых требований к участникам закупки</a:t>
          </a:r>
          <a:endParaRPr lang="ru-RU" sz="1100" b="0" i="0" kern="120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sp:txBody>
      <dsp:txXfrm>
        <a:off x="5002362" y="2651376"/>
        <a:ext cx="1753018" cy="879834"/>
      </dsp:txXfrm>
    </dsp:sp>
    <dsp:sp modelId="{1DA1BCD1-12B4-47A9-800E-71A64AAEF243}">
      <dsp:nvSpPr>
        <dsp:cNvPr id="0" name=""/>
        <dsp:cNvSpPr/>
      </dsp:nvSpPr>
      <dsp:spPr>
        <a:xfrm>
          <a:off x="3580257" y="1758720"/>
          <a:ext cx="1072106" cy="107223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8048836-F484-47D3-8A7C-C83D39A447F4}">
      <dsp:nvSpPr>
        <dsp:cNvPr id="0" name=""/>
        <dsp:cNvSpPr/>
      </dsp:nvSpPr>
      <dsp:spPr>
        <a:xfrm>
          <a:off x="1729918" y="2711012"/>
          <a:ext cx="1895888" cy="76056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Прозрачность и управляемость закупочной деятельности</a:t>
          </a:r>
          <a:endParaRPr lang="ru-RU" sz="1100" b="0" i="0" kern="120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sp:txBody>
      <dsp:txXfrm>
        <a:off x="1729918" y="2711012"/>
        <a:ext cx="1895888" cy="760562"/>
      </dsp:txXfrm>
    </dsp:sp>
    <dsp:sp modelId="{316EC712-3494-41F8-8507-83D102C70510}">
      <dsp:nvSpPr>
        <dsp:cNvPr id="0" name=""/>
        <dsp:cNvSpPr/>
      </dsp:nvSpPr>
      <dsp:spPr>
        <a:xfrm>
          <a:off x="3362709" y="1485894"/>
          <a:ext cx="1072106" cy="107223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0FFF224-318A-40ED-B732-A6A32D1028B5}">
      <dsp:nvSpPr>
        <dsp:cNvPr id="0" name=""/>
        <dsp:cNvSpPr/>
      </dsp:nvSpPr>
      <dsp:spPr>
        <a:xfrm>
          <a:off x="887313" y="1602941"/>
          <a:ext cx="2153209" cy="93184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Профессионализм и компетентность работников, персональная ответственность должностных лиц за организацию закупок</a:t>
          </a:r>
          <a:endParaRPr lang="ru-RU" sz="1100" b="0" i="0" kern="120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sp:txBody>
      <dsp:txXfrm>
        <a:off x="887313" y="1602941"/>
        <a:ext cx="2153209" cy="931847"/>
      </dsp:txXfrm>
    </dsp:sp>
    <dsp:sp modelId="{F6016EB4-89F8-45F5-BE90-6AC4CA53AE66}">
      <dsp:nvSpPr>
        <dsp:cNvPr id="0" name=""/>
        <dsp:cNvSpPr/>
      </dsp:nvSpPr>
      <dsp:spPr>
        <a:xfrm>
          <a:off x="3439990" y="1145684"/>
          <a:ext cx="1072106" cy="107223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F987B8F-99F9-4FC7-BE67-649BD8E5CBED}">
      <dsp:nvSpPr>
        <dsp:cNvPr id="0" name=""/>
        <dsp:cNvSpPr/>
      </dsp:nvSpPr>
      <dsp:spPr>
        <a:xfrm>
          <a:off x="1454306" y="295977"/>
          <a:ext cx="1949108" cy="140392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baseline="0" dirty="0" smtClean="0">
              <a:solidFill>
                <a:schemeClr val="tx1"/>
              </a:solidFill>
              <a:latin typeface="PF Din Text Cond Pro Light" panose="02000000000000000000" pitchFamily="2" charset="0"/>
            </a:rPr>
            <a:t>Соблюдение норм  антикоррупционного законодательства, в том числе Антикоррупционного стандарта закупочной деятельности</a:t>
          </a:r>
          <a:endParaRPr lang="ru-RU" sz="1100" b="0" i="0" kern="1200" baseline="0" dirty="0">
            <a:solidFill>
              <a:schemeClr val="tx1"/>
            </a:solidFill>
            <a:latin typeface="PF Din Text Cond Pro Light" panose="02000000000000000000" pitchFamily="2" charset="0"/>
          </a:endParaRPr>
        </a:p>
      </dsp:txBody>
      <dsp:txXfrm>
        <a:off x="1454306" y="295977"/>
        <a:ext cx="1949108" cy="14039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3225" cy="496888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6515" y="2"/>
            <a:ext cx="2943225" cy="496888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r">
              <a:defRPr sz="1200"/>
            </a:lvl1pPr>
          </a:lstStyle>
          <a:p>
            <a:fld id="{C05C0157-E57C-462A-9CD5-FD4C8C18B8D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24990"/>
            <a:ext cx="2943225" cy="496887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6515" y="9424990"/>
            <a:ext cx="2943225" cy="496887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r">
              <a:defRPr sz="1200"/>
            </a:lvl1pPr>
          </a:lstStyle>
          <a:p>
            <a:fld id="{3A8D1854-8171-45BC-A6E9-7B3EBB27B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41450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Shape 415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  <a:prstGeom prst="rect">
            <a:avLst/>
          </a:prstGeom>
        </p:spPr>
        <p:txBody>
          <a:bodyPr lIns="95472" tIns="47738" rIns="95472" bIns="47738"/>
          <a:lstStyle/>
          <a:p>
            <a:endParaRPr/>
          </a:p>
        </p:txBody>
      </p:sp>
      <p:sp>
        <p:nvSpPr>
          <p:cNvPr id="416" name="Shape 416"/>
          <p:cNvSpPr>
            <a:spLocks noGrp="1"/>
          </p:cNvSpPr>
          <p:nvPr>
            <p:ph type="body" sz="quarter" idx="1"/>
          </p:nvPr>
        </p:nvSpPr>
        <p:spPr>
          <a:xfrm>
            <a:off x="905511" y="4712892"/>
            <a:ext cx="4980305" cy="4464844"/>
          </a:xfrm>
          <a:prstGeom prst="rect">
            <a:avLst/>
          </a:prstGeom>
        </p:spPr>
        <p:txBody>
          <a:bodyPr lIns="95472" tIns="47738" rIns="95472" bIns="4773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784151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399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7122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7851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654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445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722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255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877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390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537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743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t>Текст заголовка</a:t>
            </a:r>
          </a:p>
        </p:txBody>
      </p:sp>
      <p:sp>
        <p:nvSpPr>
          <p:cNvPr id="96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t>Текст заголовка</a:t>
            </a:r>
          </a:p>
        </p:txBody>
      </p:sp>
      <p:sp>
        <p:nvSpPr>
          <p:cNvPr id="114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spcBef>
                <a:spcPts val="450"/>
              </a:spcBef>
              <a:defRPr sz="2100"/>
            </a:lvl1pPr>
            <a:lvl2pPr marL="592931" indent="-250031">
              <a:spcBef>
                <a:spcPts val="450"/>
              </a:spcBef>
              <a:defRPr sz="2100"/>
            </a:lvl2pPr>
            <a:lvl3pPr marL="925829" indent="-240029">
              <a:spcBef>
                <a:spcPts val="450"/>
              </a:spcBef>
              <a:defRPr sz="2100"/>
            </a:lvl3pPr>
            <a:lvl4pPr marL="1295400" indent="-266700">
              <a:spcBef>
                <a:spcPts val="450"/>
              </a:spcBef>
              <a:defRPr sz="2100"/>
            </a:lvl4pPr>
            <a:lvl5pPr marL="1638300" indent="-266700">
              <a:spcBef>
                <a:spcPts val="450"/>
              </a:spcBef>
              <a:defRPr sz="21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1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t>Текст заголовка</a:t>
            </a:r>
          </a:p>
        </p:txBody>
      </p:sp>
      <p:sp>
        <p:nvSpPr>
          <p:cNvPr id="12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75"/>
              </a:spcBef>
              <a:buSzTx/>
              <a:buFontTx/>
              <a:buNone/>
              <a:defRPr sz="1800" b="1"/>
            </a:lvl1pPr>
            <a:lvl2pPr marL="0" indent="342900">
              <a:spcBef>
                <a:spcPts val="375"/>
              </a:spcBef>
              <a:buSzTx/>
              <a:buFontTx/>
              <a:buNone/>
              <a:defRPr sz="1800" b="1"/>
            </a:lvl2pPr>
            <a:lvl3pPr marL="0" indent="685800">
              <a:spcBef>
                <a:spcPts val="375"/>
              </a:spcBef>
              <a:buSzTx/>
              <a:buFontTx/>
              <a:buNone/>
              <a:defRPr sz="1800" b="1"/>
            </a:lvl3pPr>
            <a:lvl4pPr marL="0" indent="1028700">
              <a:spcBef>
                <a:spcPts val="375"/>
              </a:spcBef>
              <a:buSzTx/>
              <a:buFontTx/>
              <a:buNone/>
              <a:defRPr sz="1800" b="1"/>
            </a:lvl4pPr>
            <a:lvl5pPr marL="0" indent="1371600">
              <a:spcBef>
                <a:spcPts val="375"/>
              </a:spcBef>
              <a:buSzTx/>
              <a:buFontTx/>
              <a:buNone/>
              <a:defRPr sz="1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24" name="Текст 4"/>
          <p:cNvSpPr>
            <a:spLocks noGrp="1"/>
          </p:cNvSpPr>
          <p:nvPr>
            <p:ph type="body" sz="quarter" idx="1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75"/>
              </a:spcBef>
              <a:buSzTx/>
              <a:buFontTx/>
              <a:buNone/>
              <a:defRPr sz="2400" b="1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1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t>Текст заголовка</a:t>
            </a:r>
          </a:p>
        </p:txBody>
      </p:sp>
      <p:sp>
        <p:nvSpPr>
          <p:cNvPr id="13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204787"/>
            <a:ext cx="3008314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t>Текст заголовка</a:t>
            </a:r>
          </a:p>
        </p:txBody>
      </p:sp>
      <p:sp>
        <p:nvSpPr>
          <p:cNvPr id="148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9" name="Текст 3"/>
          <p:cNvSpPr>
            <a:spLocks noGrp="1"/>
          </p:cNvSpPr>
          <p:nvPr>
            <p:ph type="body" sz="half" idx="13"/>
          </p:nvPr>
        </p:nvSpPr>
        <p:spPr>
          <a:xfrm>
            <a:off x="457200" y="1076326"/>
            <a:ext cx="3008315" cy="351829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25"/>
              </a:spcBef>
              <a:buSzTx/>
              <a:buFontTx/>
              <a:buNone/>
              <a:defRPr sz="140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15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92289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t>Текст заголовка</a:t>
            </a:r>
          </a:p>
        </p:txBody>
      </p:sp>
      <p:sp>
        <p:nvSpPr>
          <p:cNvPr id="158" name="Рисунок 2"/>
          <p:cNvSpPr>
            <a:spLocks noGrp="1"/>
          </p:cNvSpPr>
          <p:nvPr>
            <p:ph type="pic" sz="half" idx="13"/>
          </p:nvPr>
        </p:nvSpPr>
        <p:spPr>
          <a:xfrm>
            <a:off x="1792289" y="459581"/>
            <a:ext cx="5486401" cy="30861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59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92289" y="4025503"/>
            <a:ext cx="5486401" cy="60364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25"/>
              </a:spcBef>
              <a:buSzTx/>
              <a:buFontTx/>
              <a:buNone/>
              <a:defRPr sz="1050"/>
            </a:lvl1pPr>
            <a:lvl2pPr marL="0" indent="342900">
              <a:spcBef>
                <a:spcPts val="225"/>
              </a:spcBef>
              <a:buSzTx/>
              <a:buFontTx/>
              <a:buNone/>
              <a:defRPr sz="1050"/>
            </a:lvl2pPr>
            <a:lvl3pPr marL="0" indent="685800">
              <a:spcBef>
                <a:spcPts val="225"/>
              </a:spcBef>
              <a:buSzTx/>
              <a:buFontTx/>
              <a:buNone/>
              <a:defRPr sz="1050"/>
            </a:lvl3pPr>
            <a:lvl4pPr marL="0" indent="1028700">
              <a:spcBef>
                <a:spcPts val="225"/>
              </a:spcBef>
              <a:buSzTx/>
              <a:buFontTx/>
              <a:buNone/>
              <a:defRPr sz="1050"/>
            </a:lvl4pPr>
            <a:lvl5pPr marL="0" indent="1371600">
              <a:spcBef>
                <a:spcPts val="225"/>
              </a:spcBef>
              <a:buSzTx/>
              <a:buFontTx/>
              <a:buNone/>
              <a:defRPr sz="105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6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 anchor="ctr"/>
          <a:lstStyle/>
          <a:p>
            <a:r>
              <a:t>Текст заголовка</a:t>
            </a:r>
          </a:p>
        </p:txBody>
      </p:sp>
      <p:sp>
        <p:nvSpPr>
          <p:cNvPr id="16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3429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6858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0287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6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t>Текст заголовка</a:t>
            </a:r>
          </a:p>
        </p:txBody>
      </p:sp>
      <p:sp>
        <p:nvSpPr>
          <p:cNvPr id="17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7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t>Текст заголовка</a:t>
            </a:r>
          </a:p>
        </p:txBody>
      </p:sp>
      <p:sp>
        <p:nvSpPr>
          <p:cNvPr id="19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spcBef>
                <a:spcPts val="450"/>
              </a:spcBef>
              <a:defRPr sz="2100"/>
            </a:lvl1pPr>
            <a:lvl2pPr marL="592931" indent="-250031">
              <a:spcBef>
                <a:spcPts val="450"/>
              </a:spcBef>
              <a:defRPr sz="2100"/>
            </a:lvl2pPr>
            <a:lvl3pPr marL="925829" indent="-240029">
              <a:spcBef>
                <a:spcPts val="450"/>
              </a:spcBef>
              <a:defRPr sz="2100"/>
            </a:lvl3pPr>
            <a:lvl4pPr marL="1295400" indent="-266700">
              <a:spcBef>
                <a:spcPts val="450"/>
              </a:spcBef>
              <a:defRPr sz="2100"/>
            </a:lvl4pPr>
            <a:lvl5pPr marL="1638300" indent="-266700">
              <a:spcBef>
                <a:spcPts val="450"/>
              </a:spcBef>
              <a:defRPr sz="21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9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t>Текст заголовка</a:t>
            </a:r>
          </a:p>
        </p:txBody>
      </p:sp>
      <p:sp>
        <p:nvSpPr>
          <p:cNvPr id="20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75"/>
              </a:spcBef>
              <a:buSzTx/>
              <a:buFontTx/>
              <a:buNone/>
              <a:defRPr sz="1800" b="1"/>
            </a:lvl1pPr>
            <a:lvl2pPr marL="0" indent="342900">
              <a:spcBef>
                <a:spcPts val="375"/>
              </a:spcBef>
              <a:buSzTx/>
              <a:buFontTx/>
              <a:buNone/>
              <a:defRPr sz="1800" b="1"/>
            </a:lvl2pPr>
            <a:lvl3pPr marL="0" indent="685800">
              <a:spcBef>
                <a:spcPts val="375"/>
              </a:spcBef>
              <a:buSzTx/>
              <a:buFontTx/>
              <a:buNone/>
              <a:defRPr sz="1800" b="1"/>
            </a:lvl3pPr>
            <a:lvl4pPr marL="0" indent="1028700">
              <a:spcBef>
                <a:spcPts val="375"/>
              </a:spcBef>
              <a:buSzTx/>
              <a:buFontTx/>
              <a:buNone/>
              <a:defRPr sz="1800" b="1"/>
            </a:lvl4pPr>
            <a:lvl5pPr marL="0" indent="1371600">
              <a:spcBef>
                <a:spcPts val="375"/>
              </a:spcBef>
              <a:buSzTx/>
              <a:buFontTx/>
              <a:buNone/>
              <a:defRPr sz="1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05" name="Текст 4"/>
          <p:cNvSpPr>
            <a:spLocks noGrp="1"/>
          </p:cNvSpPr>
          <p:nvPr>
            <p:ph type="body" sz="quarter" idx="1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75"/>
              </a:spcBef>
              <a:buSzTx/>
              <a:buFontTx/>
              <a:buNone/>
              <a:defRPr sz="2400" b="1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20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t>Текст заголовка</a:t>
            </a:r>
          </a:p>
        </p:txBody>
      </p:sp>
      <p:sp>
        <p:nvSpPr>
          <p:cNvPr id="21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204787"/>
            <a:ext cx="3008314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t>Текст заголовка</a:t>
            </a:r>
          </a:p>
        </p:txBody>
      </p:sp>
      <p:sp>
        <p:nvSpPr>
          <p:cNvPr id="229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0" name="Текст 3"/>
          <p:cNvSpPr>
            <a:spLocks noGrp="1"/>
          </p:cNvSpPr>
          <p:nvPr>
            <p:ph type="body" sz="half" idx="13"/>
          </p:nvPr>
        </p:nvSpPr>
        <p:spPr>
          <a:xfrm>
            <a:off x="457200" y="1076326"/>
            <a:ext cx="3008315" cy="351829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25"/>
              </a:spcBef>
              <a:buSzTx/>
              <a:buFontTx/>
              <a:buNone/>
              <a:defRPr sz="140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2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92289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t>Текст заголовка</a:t>
            </a:r>
          </a:p>
        </p:txBody>
      </p:sp>
      <p:sp>
        <p:nvSpPr>
          <p:cNvPr id="239" name="Рисунок 2"/>
          <p:cNvSpPr>
            <a:spLocks noGrp="1"/>
          </p:cNvSpPr>
          <p:nvPr>
            <p:ph type="pic" sz="half" idx="13"/>
          </p:nvPr>
        </p:nvSpPr>
        <p:spPr>
          <a:xfrm>
            <a:off x="1792289" y="459581"/>
            <a:ext cx="5486401" cy="30861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92289" y="4025503"/>
            <a:ext cx="5486401" cy="60364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25"/>
              </a:spcBef>
              <a:buSzTx/>
              <a:buFontTx/>
              <a:buNone/>
              <a:defRPr sz="1050"/>
            </a:lvl1pPr>
            <a:lvl2pPr marL="0" indent="342900">
              <a:spcBef>
                <a:spcPts val="225"/>
              </a:spcBef>
              <a:buSzTx/>
              <a:buFontTx/>
              <a:buNone/>
              <a:defRPr sz="1050"/>
            </a:lvl2pPr>
            <a:lvl3pPr marL="0" indent="685800">
              <a:spcBef>
                <a:spcPts val="225"/>
              </a:spcBef>
              <a:buSzTx/>
              <a:buFontTx/>
              <a:buNone/>
              <a:defRPr sz="1050"/>
            </a:lvl3pPr>
            <a:lvl4pPr marL="0" indent="1028700">
              <a:spcBef>
                <a:spcPts val="225"/>
              </a:spcBef>
              <a:buSzTx/>
              <a:buFontTx/>
              <a:buNone/>
              <a:defRPr sz="1050"/>
            </a:lvl4pPr>
            <a:lvl5pPr marL="0" indent="1371600">
              <a:spcBef>
                <a:spcPts val="225"/>
              </a:spcBef>
              <a:buSzTx/>
              <a:buFontTx/>
              <a:buNone/>
              <a:defRPr sz="105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4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Прямоугольник 13"/>
          <p:cNvSpPr/>
          <p:nvPr/>
        </p:nvSpPr>
        <p:spPr>
          <a:xfrm>
            <a:off x="0" y="248263"/>
            <a:ext cx="9144000" cy="2387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pic>
        <p:nvPicPr>
          <p:cNvPr id="249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79" y="87477"/>
            <a:ext cx="817372" cy="645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38" y="255137"/>
            <a:ext cx="336919" cy="224159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Равнобедренный треугольник 17"/>
          <p:cNvSpPr/>
          <p:nvPr/>
        </p:nvSpPr>
        <p:spPr>
          <a:xfrm rot="5400000">
            <a:off x="154701" y="288608"/>
            <a:ext cx="207947" cy="129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52" name="Равнобедренный треугольник 18"/>
          <p:cNvSpPr/>
          <p:nvPr/>
        </p:nvSpPr>
        <p:spPr>
          <a:xfrm>
            <a:off x="452624" y="382912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53" name="Равнобедренный треугольник 19"/>
          <p:cNvSpPr/>
          <p:nvPr/>
        </p:nvSpPr>
        <p:spPr>
          <a:xfrm rot="10800000">
            <a:off x="443102" y="263788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5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85800" y="1597825"/>
            <a:ext cx="7772400" cy="1102520"/>
          </a:xfrm>
          <a:prstGeom prst="rect">
            <a:avLst/>
          </a:prstGeom>
        </p:spPr>
        <p:txBody>
          <a:bodyPr lIns="45695" tIns="45695" rIns="45695" bIns="45695"/>
          <a:lstStyle>
            <a:lvl1pPr defTabSz="685414"/>
          </a:lstStyle>
          <a:p>
            <a:r>
              <a:t>Текст заголовка</a:t>
            </a:r>
          </a:p>
        </p:txBody>
      </p:sp>
      <p:sp>
        <p:nvSpPr>
          <p:cNvPr id="25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45695" tIns="45695" rIns="45695" bIns="45695"/>
          <a:lstStyle>
            <a:lvl1pPr marL="0" indent="0" algn="ctr" defTabSz="685414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342707" algn="ctr" defTabSz="685414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685414" algn="ctr" defTabSz="685414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028122" algn="ctr" defTabSz="685414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370828" algn="ctr" defTabSz="685414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5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958475" y="235585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Прямоугольник 13"/>
          <p:cNvSpPr/>
          <p:nvPr/>
        </p:nvSpPr>
        <p:spPr>
          <a:xfrm>
            <a:off x="0" y="248263"/>
            <a:ext cx="9144000" cy="2387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pic>
        <p:nvPicPr>
          <p:cNvPr id="264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79" y="87477"/>
            <a:ext cx="817372" cy="645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38" y="255137"/>
            <a:ext cx="336919" cy="224159"/>
          </a:xfrm>
          <a:prstGeom prst="rect">
            <a:avLst/>
          </a:prstGeom>
          <a:ln w="12700">
            <a:miter lim="400000"/>
          </a:ln>
        </p:spPr>
      </p:pic>
      <p:sp>
        <p:nvSpPr>
          <p:cNvPr id="266" name="Равнобедренный треугольник 17"/>
          <p:cNvSpPr/>
          <p:nvPr/>
        </p:nvSpPr>
        <p:spPr>
          <a:xfrm rot="5400000">
            <a:off x="154701" y="288608"/>
            <a:ext cx="207947" cy="129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67" name="Равнобедренный треугольник 18"/>
          <p:cNvSpPr/>
          <p:nvPr/>
        </p:nvSpPr>
        <p:spPr>
          <a:xfrm>
            <a:off x="452624" y="382912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68" name="Равнобедренный треугольник 19"/>
          <p:cNvSpPr/>
          <p:nvPr/>
        </p:nvSpPr>
        <p:spPr>
          <a:xfrm rot="10800000">
            <a:off x="443102" y="263788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6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5" tIns="45695" rIns="45695" bIns="45695"/>
          <a:lstStyle>
            <a:lvl1pPr defTabSz="685414"/>
          </a:lstStyle>
          <a:p>
            <a:r>
              <a:t>Текст заголовка</a:t>
            </a:r>
          </a:p>
        </p:txBody>
      </p:sp>
      <p:sp>
        <p:nvSpPr>
          <p:cNvPr id="270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695" tIns="45695" rIns="45695" bIns="45695"/>
          <a:lstStyle>
            <a:lvl1pPr marL="257030" indent="-257030" defTabSz="685414"/>
            <a:lvl2pPr marL="587498" indent="-244791" defTabSz="685414"/>
            <a:lvl3pPr marL="913887" indent="-228473" defTabSz="685414"/>
            <a:lvl4pPr marL="1302287" indent="-274167" defTabSz="685414"/>
            <a:lvl5pPr marL="1644995" indent="-274167" defTabSz="685414"/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958475" y="235585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Прямоугольник 13"/>
          <p:cNvSpPr/>
          <p:nvPr/>
        </p:nvSpPr>
        <p:spPr>
          <a:xfrm>
            <a:off x="0" y="248263"/>
            <a:ext cx="9144000" cy="2387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pic>
        <p:nvPicPr>
          <p:cNvPr id="279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79" y="87477"/>
            <a:ext cx="817372" cy="645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80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38" y="255137"/>
            <a:ext cx="336919" cy="224159"/>
          </a:xfrm>
          <a:prstGeom prst="rect">
            <a:avLst/>
          </a:prstGeom>
          <a:ln w="12700">
            <a:miter lim="400000"/>
          </a:ln>
        </p:spPr>
      </p:pic>
      <p:sp>
        <p:nvSpPr>
          <p:cNvPr id="281" name="Равнобедренный треугольник 17"/>
          <p:cNvSpPr/>
          <p:nvPr/>
        </p:nvSpPr>
        <p:spPr>
          <a:xfrm rot="5400000">
            <a:off x="154701" y="288608"/>
            <a:ext cx="207947" cy="129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82" name="Равнобедренный треугольник 18"/>
          <p:cNvSpPr/>
          <p:nvPr/>
        </p:nvSpPr>
        <p:spPr>
          <a:xfrm>
            <a:off x="452624" y="382912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83" name="Равнобедренный треугольник 19"/>
          <p:cNvSpPr/>
          <p:nvPr/>
        </p:nvSpPr>
        <p:spPr>
          <a:xfrm rot="10800000">
            <a:off x="443102" y="263788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722313" y="3305177"/>
            <a:ext cx="7772401" cy="1021557"/>
          </a:xfrm>
          <a:prstGeom prst="rect">
            <a:avLst/>
          </a:prstGeom>
        </p:spPr>
        <p:txBody>
          <a:bodyPr lIns="45695" tIns="45695" rIns="45695" bIns="45695"/>
          <a:lstStyle>
            <a:lvl1pPr algn="l" defTabSz="685414">
              <a:defRPr sz="3000" b="1" cap="all"/>
            </a:lvl1pPr>
          </a:lstStyle>
          <a:p>
            <a:r>
              <a:t>Текст заголовка</a:t>
            </a:r>
          </a:p>
        </p:txBody>
      </p:sp>
      <p:sp>
        <p:nvSpPr>
          <p:cNvPr id="2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22313" y="2180041"/>
            <a:ext cx="7772401" cy="1125142"/>
          </a:xfrm>
          <a:prstGeom prst="rect">
            <a:avLst/>
          </a:prstGeom>
        </p:spPr>
        <p:txBody>
          <a:bodyPr lIns="45695" tIns="45695" rIns="45695" bIns="45695" anchor="b"/>
          <a:lstStyle>
            <a:lvl1pPr marL="0" indent="0" defTabSz="685414">
              <a:spcBef>
                <a:spcPts val="300"/>
              </a:spcBef>
              <a:buSzTx/>
              <a:buFontTx/>
              <a:buNone/>
              <a:defRPr sz="1500">
                <a:solidFill>
                  <a:srgbClr val="888888"/>
                </a:solidFill>
              </a:defRPr>
            </a:lvl1pPr>
            <a:lvl2pPr marL="0" indent="342707" defTabSz="685414">
              <a:spcBef>
                <a:spcPts val="300"/>
              </a:spcBef>
              <a:buSzTx/>
              <a:buFontTx/>
              <a:buNone/>
              <a:defRPr sz="1500">
                <a:solidFill>
                  <a:srgbClr val="888888"/>
                </a:solidFill>
              </a:defRPr>
            </a:lvl2pPr>
            <a:lvl3pPr marL="0" indent="685414" defTabSz="685414">
              <a:spcBef>
                <a:spcPts val="300"/>
              </a:spcBef>
              <a:buSzTx/>
              <a:buFontTx/>
              <a:buNone/>
              <a:defRPr sz="1500">
                <a:solidFill>
                  <a:srgbClr val="888888"/>
                </a:solidFill>
              </a:defRPr>
            </a:lvl3pPr>
            <a:lvl4pPr marL="0" indent="1028122" defTabSz="685414">
              <a:spcBef>
                <a:spcPts val="300"/>
              </a:spcBef>
              <a:buSzTx/>
              <a:buFontTx/>
              <a:buNone/>
              <a:defRPr sz="1500">
                <a:solidFill>
                  <a:srgbClr val="888888"/>
                </a:solidFill>
              </a:defRPr>
            </a:lvl4pPr>
            <a:lvl5pPr marL="0" indent="1370828" defTabSz="685414">
              <a:spcBef>
                <a:spcPts val="300"/>
              </a:spcBef>
              <a:buSzTx/>
              <a:buFontTx/>
              <a:buNone/>
              <a:defRPr sz="15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8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958475" y="235585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Прямоугольник 13"/>
          <p:cNvSpPr/>
          <p:nvPr/>
        </p:nvSpPr>
        <p:spPr>
          <a:xfrm>
            <a:off x="0" y="248263"/>
            <a:ext cx="9144000" cy="2387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pic>
        <p:nvPicPr>
          <p:cNvPr id="294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79" y="87477"/>
            <a:ext cx="817372" cy="645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38" y="255137"/>
            <a:ext cx="336919" cy="224159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Равнобедренный треугольник 17"/>
          <p:cNvSpPr/>
          <p:nvPr/>
        </p:nvSpPr>
        <p:spPr>
          <a:xfrm rot="5400000">
            <a:off x="154701" y="288608"/>
            <a:ext cx="207947" cy="129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97" name="Равнобедренный треугольник 18"/>
          <p:cNvSpPr/>
          <p:nvPr/>
        </p:nvSpPr>
        <p:spPr>
          <a:xfrm>
            <a:off x="452624" y="382912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98" name="Равнобедренный треугольник 19"/>
          <p:cNvSpPr/>
          <p:nvPr/>
        </p:nvSpPr>
        <p:spPr>
          <a:xfrm rot="10800000">
            <a:off x="443102" y="263788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29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5" tIns="45695" rIns="45695" bIns="45695"/>
          <a:lstStyle>
            <a:lvl1pPr defTabSz="685414"/>
          </a:lstStyle>
          <a:p>
            <a:r>
              <a:t>Текст заголовка</a:t>
            </a:r>
          </a:p>
        </p:txBody>
      </p:sp>
      <p:sp>
        <p:nvSpPr>
          <p:cNvPr id="30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 lIns="45695" tIns="45695" rIns="45695" bIns="45695"/>
          <a:lstStyle>
            <a:lvl1pPr marL="257030" indent="-257030" defTabSz="685414">
              <a:spcBef>
                <a:spcPts val="450"/>
              </a:spcBef>
              <a:defRPr sz="2100"/>
            </a:lvl1pPr>
            <a:lvl2pPr marL="592598" indent="-249891" defTabSz="685414">
              <a:spcBef>
                <a:spcPts val="450"/>
              </a:spcBef>
              <a:defRPr sz="2100"/>
            </a:lvl2pPr>
            <a:lvl3pPr marL="925311" indent="-239897" defTabSz="685414">
              <a:spcBef>
                <a:spcPts val="450"/>
              </a:spcBef>
              <a:defRPr sz="2100"/>
            </a:lvl3pPr>
            <a:lvl4pPr marL="1294672" indent="-266552" defTabSz="685414">
              <a:spcBef>
                <a:spcPts val="450"/>
              </a:spcBef>
              <a:defRPr sz="2100"/>
            </a:lvl4pPr>
            <a:lvl5pPr marL="1637379" indent="-266552" defTabSz="685414">
              <a:spcBef>
                <a:spcPts val="450"/>
              </a:spcBef>
              <a:defRPr sz="21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0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958475" y="235585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Прямоугольник 13"/>
          <p:cNvSpPr/>
          <p:nvPr/>
        </p:nvSpPr>
        <p:spPr>
          <a:xfrm>
            <a:off x="0" y="248263"/>
            <a:ext cx="9144000" cy="2387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pic>
        <p:nvPicPr>
          <p:cNvPr id="309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79" y="87477"/>
            <a:ext cx="817372" cy="645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38" y="255137"/>
            <a:ext cx="336919" cy="224159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Равнобедренный треугольник 17"/>
          <p:cNvSpPr/>
          <p:nvPr/>
        </p:nvSpPr>
        <p:spPr>
          <a:xfrm rot="5400000">
            <a:off x="154701" y="288608"/>
            <a:ext cx="207947" cy="129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12" name="Равнобедренный треугольник 18"/>
          <p:cNvSpPr/>
          <p:nvPr/>
        </p:nvSpPr>
        <p:spPr>
          <a:xfrm>
            <a:off x="452624" y="382912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13" name="Равнобедренный треугольник 19"/>
          <p:cNvSpPr/>
          <p:nvPr/>
        </p:nvSpPr>
        <p:spPr>
          <a:xfrm rot="10800000">
            <a:off x="443102" y="263788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14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5" tIns="45695" rIns="45695" bIns="45695"/>
          <a:lstStyle>
            <a:lvl1pPr defTabSz="685414"/>
          </a:lstStyle>
          <a:p>
            <a:r>
              <a:t>Текст заголовка</a:t>
            </a:r>
          </a:p>
        </p:txBody>
      </p:sp>
      <p:sp>
        <p:nvSpPr>
          <p:cNvPr id="31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8"/>
            <a:ext cx="4040188" cy="479822"/>
          </a:xfrm>
          <a:prstGeom prst="rect">
            <a:avLst/>
          </a:prstGeom>
        </p:spPr>
        <p:txBody>
          <a:bodyPr lIns="45695" tIns="45695" rIns="45695" bIns="45695" anchor="b"/>
          <a:lstStyle>
            <a:lvl1pPr marL="0" indent="0" defTabSz="685414">
              <a:spcBef>
                <a:spcPts val="375"/>
              </a:spcBef>
              <a:buSzTx/>
              <a:buFontTx/>
              <a:buNone/>
              <a:defRPr sz="1800" b="1"/>
            </a:lvl1pPr>
            <a:lvl2pPr marL="0" indent="342707" defTabSz="685414">
              <a:spcBef>
                <a:spcPts val="375"/>
              </a:spcBef>
              <a:buSzTx/>
              <a:buFontTx/>
              <a:buNone/>
              <a:defRPr sz="1800" b="1"/>
            </a:lvl2pPr>
            <a:lvl3pPr marL="0" indent="685414" defTabSz="685414">
              <a:spcBef>
                <a:spcPts val="375"/>
              </a:spcBef>
              <a:buSzTx/>
              <a:buFontTx/>
              <a:buNone/>
              <a:defRPr sz="1800" b="1"/>
            </a:lvl3pPr>
            <a:lvl4pPr marL="0" indent="1028122" defTabSz="685414">
              <a:spcBef>
                <a:spcPts val="375"/>
              </a:spcBef>
              <a:buSzTx/>
              <a:buFontTx/>
              <a:buNone/>
              <a:defRPr sz="1800" b="1"/>
            </a:lvl4pPr>
            <a:lvl5pPr marL="0" indent="1370828" defTabSz="685414">
              <a:spcBef>
                <a:spcPts val="375"/>
              </a:spcBef>
              <a:buSzTx/>
              <a:buFontTx/>
              <a:buNone/>
              <a:defRPr sz="1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16" name="Текст 4"/>
          <p:cNvSpPr>
            <a:spLocks noGrp="1"/>
          </p:cNvSpPr>
          <p:nvPr>
            <p:ph type="body" sz="quarter" idx="13"/>
          </p:nvPr>
        </p:nvSpPr>
        <p:spPr>
          <a:xfrm>
            <a:off x="4645033" y="1151338"/>
            <a:ext cx="4041776" cy="479822"/>
          </a:xfrm>
          <a:prstGeom prst="rect">
            <a:avLst/>
          </a:prstGeom>
        </p:spPr>
        <p:txBody>
          <a:bodyPr lIns="45695" tIns="45695" rIns="45695" bIns="45695" anchor="b"/>
          <a:lstStyle>
            <a:lvl1pPr marL="0" indent="0" defTabSz="685414">
              <a:spcBef>
                <a:spcPts val="375"/>
              </a:spcBef>
              <a:buSzTx/>
              <a:buFontTx/>
              <a:buNone/>
              <a:defRPr sz="2400" b="1"/>
            </a:lvl1pPr>
          </a:lstStyle>
          <a:p>
            <a:pPr marL="0" indent="0" defTabSz="913885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31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958475" y="235585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Прямоугольник 13"/>
          <p:cNvSpPr/>
          <p:nvPr/>
        </p:nvSpPr>
        <p:spPr>
          <a:xfrm>
            <a:off x="0" y="248263"/>
            <a:ext cx="9144000" cy="2387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pic>
        <p:nvPicPr>
          <p:cNvPr id="325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79" y="87477"/>
            <a:ext cx="817372" cy="645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38" y="255137"/>
            <a:ext cx="336919" cy="224159"/>
          </a:xfrm>
          <a:prstGeom prst="rect">
            <a:avLst/>
          </a:prstGeom>
          <a:ln w="12700">
            <a:miter lim="400000"/>
          </a:ln>
        </p:spPr>
      </p:pic>
      <p:sp>
        <p:nvSpPr>
          <p:cNvPr id="327" name="Равнобедренный треугольник 17"/>
          <p:cNvSpPr/>
          <p:nvPr/>
        </p:nvSpPr>
        <p:spPr>
          <a:xfrm rot="5400000">
            <a:off x="154701" y="288608"/>
            <a:ext cx="207947" cy="129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28" name="Равнобедренный треугольник 18"/>
          <p:cNvSpPr/>
          <p:nvPr/>
        </p:nvSpPr>
        <p:spPr>
          <a:xfrm>
            <a:off x="452624" y="382912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29" name="Равнобедренный треугольник 19"/>
          <p:cNvSpPr/>
          <p:nvPr/>
        </p:nvSpPr>
        <p:spPr>
          <a:xfrm rot="10800000">
            <a:off x="443102" y="263788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3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5" tIns="45695" rIns="45695" bIns="45695"/>
          <a:lstStyle>
            <a:lvl1pPr defTabSz="685414"/>
          </a:lstStyle>
          <a:p>
            <a:r>
              <a:t>Текст заголовка</a:t>
            </a:r>
          </a:p>
        </p:txBody>
      </p:sp>
      <p:sp>
        <p:nvSpPr>
          <p:cNvPr id="3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958475" y="235585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Прямоугольник 13"/>
          <p:cNvSpPr/>
          <p:nvPr/>
        </p:nvSpPr>
        <p:spPr>
          <a:xfrm>
            <a:off x="0" y="248263"/>
            <a:ext cx="9144000" cy="2387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pic>
        <p:nvPicPr>
          <p:cNvPr id="339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79" y="87477"/>
            <a:ext cx="817372" cy="645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0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38" y="255137"/>
            <a:ext cx="336919" cy="224159"/>
          </a:xfrm>
          <a:prstGeom prst="rect">
            <a:avLst/>
          </a:prstGeom>
          <a:ln w="12700">
            <a:miter lim="400000"/>
          </a:ln>
        </p:spPr>
      </p:pic>
      <p:sp>
        <p:nvSpPr>
          <p:cNvPr id="341" name="Равнобедренный треугольник 17"/>
          <p:cNvSpPr/>
          <p:nvPr/>
        </p:nvSpPr>
        <p:spPr>
          <a:xfrm rot="5400000">
            <a:off x="154701" y="288608"/>
            <a:ext cx="207947" cy="129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42" name="Равнобедренный треугольник 18"/>
          <p:cNvSpPr/>
          <p:nvPr/>
        </p:nvSpPr>
        <p:spPr>
          <a:xfrm>
            <a:off x="452624" y="382912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43" name="Равнобедренный треугольник 19"/>
          <p:cNvSpPr/>
          <p:nvPr/>
        </p:nvSpPr>
        <p:spPr>
          <a:xfrm rot="10800000">
            <a:off x="443102" y="263788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4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958475" y="235585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" name="Изображение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72" y="304981"/>
            <a:ext cx="1466851" cy="32049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Rosset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Прямоугольник 13"/>
          <p:cNvSpPr/>
          <p:nvPr/>
        </p:nvSpPr>
        <p:spPr>
          <a:xfrm>
            <a:off x="0" y="248263"/>
            <a:ext cx="9144000" cy="2387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pic>
        <p:nvPicPr>
          <p:cNvPr id="352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79" y="87477"/>
            <a:ext cx="817372" cy="645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353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38" y="255137"/>
            <a:ext cx="336919" cy="224159"/>
          </a:xfrm>
          <a:prstGeom prst="rect">
            <a:avLst/>
          </a:prstGeom>
          <a:ln w="12700">
            <a:miter lim="400000"/>
          </a:ln>
        </p:spPr>
      </p:pic>
      <p:sp>
        <p:nvSpPr>
          <p:cNvPr id="354" name="Равнобедренный треугольник 17"/>
          <p:cNvSpPr/>
          <p:nvPr/>
        </p:nvSpPr>
        <p:spPr>
          <a:xfrm rot="5400000">
            <a:off x="154701" y="288608"/>
            <a:ext cx="207947" cy="129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55" name="Равнобедренный треугольник 18"/>
          <p:cNvSpPr/>
          <p:nvPr/>
        </p:nvSpPr>
        <p:spPr>
          <a:xfrm>
            <a:off x="452624" y="382912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56" name="Равнобедренный треугольник 19"/>
          <p:cNvSpPr/>
          <p:nvPr/>
        </p:nvSpPr>
        <p:spPr>
          <a:xfrm rot="10800000">
            <a:off x="443102" y="263788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5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958475" y="235585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Прямоугольник 13"/>
          <p:cNvSpPr/>
          <p:nvPr/>
        </p:nvSpPr>
        <p:spPr>
          <a:xfrm>
            <a:off x="0" y="248263"/>
            <a:ext cx="9144000" cy="2387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pic>
        <p:nvPicPr>
          <p:cNvPr id="365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79" y="87477"/>
            <a:ext cx="817372" cy="645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366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38" y="255137"/>
            <a:ext cx="336919" cy="224159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Равнобедренный треугольник 17"/>
          <p:cNvSpPr/>
          <p:nvPr/>
        </p:nvSpPr>
        <p:spPr>
          <a:xfrm rot="5400000">
            <a:off x="154701" y="288608"/>
            <a:ext cx="207947" cy="129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68" name="Равнобедренный треугольник 18"/>
          <p:cNvSpPr/>
          <p:nvPr/>
        </p:nvSpPr>
        <p:spPr>
          <a:xfrm>
            <a:off x="452624" y="382912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69" name="Равнобедренный треугольник 19"/>
          <p:cNvSpPr/>
          <p:nvPr/>
        </p:nvSpPr>
        <p:spPr>
          <a:xfrm rot="10800000">
            <a:off x="443102" y="263788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7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917067" y="271031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Прямоугольник 13"/>
          <p:cNvSpPr/>
          <p:nvPr/>
        </p:nvSpPr>
        <p:spPr>
          <a:xfrm>
            <a:off x="0" y="248263"/>
            <a:ext cx="9144000" cy="2387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pic>
        <p:nvPicPr>
          <p:cNvPr id="378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79" y="87477"/>
            <a:ext cx="817372" cy="645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379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38" y="255137"/>
            <a:ext cx="336919" cy="224159"/>
          </a:xfrm>
          <a:prstGeom prst="rect">
            <a:avLst/>
          </a:prstGeom>
          <a:ln w="12700">
            <a:miter lim="400000"/>
          </a:ln>
        </p:spPr>
      </p:pic>
      <p:sp>
        <p:nvSpPr>
          <p:cNvPr id="380" name="Равнобедренный треугольник 17"/>
          <p:cNvSpPr/>
          <p:nvPr/>
        </p:nvSpPr>
        <p:spPr>
          <a:xfrm rot="5400000">
            <a:off x="154701" y="288608"/>
            <a:ext cx="207947" cy="129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81" name="Равнобедренный треугольник 18"/>
          <p:cNvSpPr/>
          <p:nvPr/>
        </p:nvSpPr>
        <p:spPr>
          <a:xfrm>
            <a:off x="452624" y="382912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82" name="Равнобедренный треугольник 19"/>
          <p:cNvSpPr/>
          <p:nvPr/>
        </p:nvSpPr>
        <p:spPr>
          <a:xfrm rot="10800000">
            <a:off x="443102" y="263788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8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9" y="204787"/>
            <a:ext cx="3008314" cy="871538"/>
          </a:xfrm>
          <a:prstGeom prst="rect">
            <a:avLst/>
          </a:prstGeom>
        </p:spPr>
        <p:txBody>
          <a:bodyPr lIns="45695" tIns="45695" rIns="45695" bIns="45695" anchor="b"/>
          <a:lstStyle>
            <a:lvl1pPr algn="l" defTabSz="685414">
              <a:defRPr sz="1500" b="1"/>
            </a:lvl1pPr>
          </a:lstStyle>
          <a:p>
            <a:r>
              <a:t>Текст заголовка</a:t>
            </a:r>
          </a:p>
        </p:txBody>
      </p:sp>
      <p:sp>
        <p:nvSpPr>
          <p:cNvPr id="38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575052" y="204795"/>
            <a:ext cx="5111751" cy="4389835"/>
          </a:xfrm>
          <a:prstGeom prst="rect">
            <a:avLst/>
          </a:prstGeom>
        </p:spPr>
        <p:txBody>
          <a:bodyPr lIns="45695" tIns="45695" rIns="45695" bIns="45695"/>
          <a:lstStyle>
            <a:lvl1pPr marL="257030" indent="-257030" defTabSz="685414"/>
            <a:lvl2pPr marL="587498" indent="-244791" defTabSz="685414"/>
            <a:lvl3pPr marL="913887" indent="-228473" defTabSz="685414"/>
            <a:lvl4pPr marL="1302287" indent="-274167" defTabSz="685414"/>
            <a:lvl5pPr marL="1644995" indent="-274167" defTabSz="685414"/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85" name="Текст 3"/>
          <p:cNvSpPr>
            <a:spLocks noGrp="1"/>
          </p:cNvSpPr>
          <p:nvPr>
            <p:ph type="body" sz="half" idx="13"/>
          </p:nvPr>
        </p:nvSpPr>
        <p:spPr>
          <a:xfrm>
            <a:off x="457209" y="1076332"/>
            <a:ext cx="3008315" cy="3518297"/>
          </a:xfrm>
          <a:prstGeom prst="rect">
            <a:avLst/>
          </a:prstGeom>
        </p:spPr>
        <p:txBody>
          <a:bodyPr lIns="45695" tIns="45695" rIns="45695" bIns="45695"/>
          <a:lstStyle>
            <a:lvl1pPr marL="0" indent="0" defTabSz="685414">
              <a:spcBef>
                <a:spcPts val="225"/>
              </a:spcBef>
              <a:buSzTx/>
              <a:buFontTx/>
              <a:buNone/>
              <a:defRPr sz="1400"/>
            </a:lvl1pPr>
          </a:lstStyle>
          <a:p>
            <a:pPr marL="0" indent="0" defTabSz="913885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38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958475" y="235585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Прямоугольник 13"/>
          <p:cNvSpPr/>
          <p:nvPr/>
        </p:nvSpPr>
        <p:spPr>
          <a:xfrm>
            <a:off x="0" y="248263"/>
            <a:ext cx="9144000" cy="23870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pic>
        <p:nvPicPr>
          <p:cNvPr id="394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579" y="87477"/>
            <a:ext cx="817372" cy="645294"/>
          </a:xfrm>
          <a:prstGeom prst="rect">
            <a:avLst/>
          </a:prstGeom>
          <a:ln w="12700">
            <a:miter lim="400000"/>
          </a:ln>
        </p:spPr>
      </p:pic>
      <p:pic>
        <p:nvPicPr>
          <p:cNvPr id="395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38" y="255137"/>
            <a:ext cx="336919" cy="224159"/>
          </a:xfrm>
          <a:prstGeom prst="rect">
            <a:avLst/>
          </a:prstGeom>
          <a:ln w="12700">
            <a:miter lim="400000"/>
          </a:ln>
        </p:spPr>
      </p:pic>
      <p:sp>
        <p:nvSpPr>
          <p:cNvPr id="396" name="Равнобедренный треугольник 17"/>
          <p:cNvSpPr/>
          <p:nvPr/>
        </p:nvSpPr>
        <p:spPr>
          <a:xfrm rot="5400000">
            <a:off x="154701" y="288608"/>
            <a:ext cx="207947" cy="129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97" name="Равнобедренный треугольник 18"/>
          <p:cNvSpPr/>
          <p:nvPr/>
        </p:nvSpPr>
        <p:spPr>
          <a:xfrm>
            <a:off x="452624" y="382912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98" name="Равнобедренный треугольник 19"/>
          <p:cNvSpPr/>
          <p:nvPr/>
        </p:nvSpPr>
        <p:spPr>
          <a:xfrm rot="10800000">
            <a:off x="443102" y="263788"/>
            <a:ext cx="277262" cy="9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1171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4289" rIns="34289" anchor="ctr"/>
          <a:lstStyle/>
          <a:p>
            <a:pPr algn="ctr" defTabSz="685414">
              <a:defRPr>
                <a:solidFill>
                  <a:srgbClr val="FFFFFF"/>
                </a:solidFill>
              </a:defRPr>
            </a:pPr>
            <a:endParaRPr sz="1350"/>
          </a:p>
        </p:txBody>
      </p:sp>
      <p:sp>
        <p:nvSpPr>
          <p:cNvPr id="39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92289" y="3600453"/>
            <a:ext cx="5486401" cy="425054"/>
          </a:xfrm>
          <a:prstGeom prst="rect">
            <a:avLst/>
          </a:prstGeom>
        </p:spPr>
        <p:txBody>
          <a:bodyPr lIns="45695" tIns="45695" rIns="45695" bIns="45695" anchor="b"/>
          <a:lstStyle>
            <a:lvl1pPr algn="l" defTabSz="685414">
              <a:defRPr sz="1500" b="1"/>
            </a:lvl1pPr>
          </a:lstStyle>
          <a:p>
            <a:r>
              <a:t>Текст заголовка</a:t>
            </a:r>
          </a:p>
        </p:txBody>
      </p:sp>
      <p:sp>
        <p:nvSpPr>
          <p:cNvPr id="400" name="Рисунок 2"/>
          <p:cNvSpPr>
            <a:spLocks noGrp="1"/>
          </p:cNvSpPr>
          <p:nvPr>
            <p:ph type="pic" sz="half" idx="13"/>
          </p:nvPr>
        </p:nvSpPr>
        <p:spPr>
          <a:xfrm>
            <a:off x="1792289" y="459581"/>
            <a:ext cx="5486401" cy="30861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40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92289" y="4025507"/>
            <a:ext cx="5486401" cy="603647"/>
          </a:xfrm>
          <a:prstGeom prst="rect">
            <a:avLst/>
          </a:prstGeom>
        </p:spPr>
        <p:txBody>
          <a:bodyPr lIns="45695" tIns="45695" rIns="45695" bIns="45695"/>
          <a:lstStyle>
            <a:lvl1pPr marL="0" indent="0" defTabSz="685414">
              <a:spcBef>
                <a:spcPts val="225"/>
              </a:spcBef>
              <a:buSzTx/>
              <a:buFontTx/>
              <a:buNone/>
              <a:defRPr sz="1050"/>
            </a:lvl1pPr>
            <a:lvl2pPr marL="0" indent="342707" defTabSz="685414">
              <a:spcBef>
                <a:spcPts val="225"/>
              </a:spcBef>
              <a:buSzTx/>
              <a:buFontTx/>
              <a:buNone/>
              <a:defRPr sz="1050"/>
            </a:lvl2pPr>
            <a:lvl3pPr marL="0" indent="685414" defTabSz="685414">
              <a:spcBef>
                <a:spcPts val="225"/>
              </a:spcBef>
              <a:buSzTx/>
              <a:buFontTx/>
              <a:buNone/>
              <a:defRPr sz="1050"/>
            </a:lvl3pPr>
            <a:lvl4pPr marL="0" indent="1028122" defTabSz="685414">
              <a:spcBef>
                <a:spcPts val="225"/>
              </a:spcBef>
              <a:buSzTx/>
              <a:buFontTx/>
              <a:buNone/>
              <a:defRPr sz="1050"/>
            </a:lvl4pPr>
            <a:lvl5pPr marL="0" indent="1370828" defTabSz="685414">
              <a:spcBef>
                <a:spcPts val="225"/>
              </a:spcBef>
              <a:buSzTx/>
              <a:buFontTx/>
              <a:buNone/>
              <a:defRPr sz="105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958475" y="235585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683405" y="4788725"/>
            <a:ext cx="226935" cy="230782"/>
          </a:xfrm>
          <a:prstGeom prst="rect">
            <a:avLst/>
          </a:prstGeom>
        </p:spPr>
        <p:txBody>
          <a:bodyPr lIns="45695" tIns="45695" rIns="45695" bIns="45695"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" name="Изображение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72" y="304981"/>
            <a:ext cx="1466851" cy="32049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" name="Изображение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72" y="304981"/>
            <a:ext cx="1466851" cy="32049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" name="Изображение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72" y="304981"/>
            <a:ext cx="1466851" cy="32049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" name="Изображение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72" y="304981"/>
            <a:ext cx="1466851" cy="32049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" name="Изображение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72" y="304981"/>
            <a:ext cx="1466851" cy="32049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 anchor="ctr"/>
          <a:lstStyle/>
          <a:p>
            <a:r>
              <a:t>Текст заголовка</a:t>
            </a:r>
          </a:p>
        </p:txBody>
      </p:sp>
      <p:sp>
        <p:nvSpPr>
          <p:cNvPr id="87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3429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6858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0287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59819" y="4788769"/>
            <a:ext cx="226983" cy="230832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1" descr="Рисунок 11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7173258" y="228892"/>
            <a:ext cx="1396740" cy="429767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6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553201" y="4767263"/>
            <a:ext cx="364841" cy="3693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" name="Изображение 8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72" y="304981"/>
            <a:ext cx="1466851" cy="32049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1" r:id="rId11"/>
    <p:sldLayoutId id="2147483662" r:id="rId12"/>
    <p:sldLayoutId id="2147483663" r:id="rId13"/>
    <p:sldLayoutId id="2147483665" r:id="rId14"/>
    <p:sldLayoutId id="2147483666" r:id="rId15"/>
    <p:sldLayoutId id="2147483667" r:id="rId16"/>
    <p:sldLayoutId id="2147483668" r:id="rId17"/>
    <p:sldLayoutId id="2147483670" r:id="rId18"/>
    <p:sldLayoutId id="2147483671" r:id="rId19"/>
    <p:sldLayoutId id="2147483672" r:id="rId20"/>
    <p:sldLayoutId id="2147483674" r:id="rId21"/>
    <p:sldLayoutId id="2147483675" r:id="rId22"/>
    <p:sldLayoutId id="2147483676" r:id="rId23"/>
    <p:sldLayoutId id="2147483677" r:id="rId24"/>
    <p:sldLayoutId id="2147483678" r:id="rId25"/>
    <p:sldLayoutId id="2147483679" r:id="rId26"/>
    <p:sldLayoutId id="2147483680" r:id="rId27"/>
    <p:sldLayoutId id="2147483681" r:id="rId28"/>
    <p:sldLayoutId id="2147483682" r:id="rId29"/>
    <p:sldLayoutId id="2147483683" r:id="rId30"/>
    <p:sldLayoutId id="2147483684" r:id="rId31"/>
    <p:sldLayoutId id="2147483685" r:id="rId32"/>
    <p:sldLayoutId id="2147483686" r:id="rId33"/>
    <p:sldLayoutId id="2147483687" r:id="rId34"/>
  </p:sldLayoutIdLst>
  <p:transition spd="med"/>
  <p:hf sldNum="0" hdr="0" ftr="0" dt="0"/>
  <p:txStyles>
    <p:titleStyle>
      <a:lvl1pPr marL="0" marR="0" indent="0" algn="ct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57175" marR="0" indent="-257175" algn="l" defTabSz="685800" rtl="0" latinLnBrk="0">
        <a:lnSpc>
          <a:spcPct val="100000"/>
        </a:lnSpc>
        <a:spcBef>
          <a:spcPts val="525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587828" marR="0" indent="-244928" algn="l" defTabSz="685800" rtl="0" latinLnBrk="0">
        <a:lnSpc>
          <a:spcPct val="100000"/>
        </a:lnSpc>
        <a:spcBef>
          <a:spcPts val="525"/>
        </a:spcBef>
        <a:spcAft>
          <a:spcPts val="0"/>
        </a:spcAft>
        <a:buClrTx/>
        <a:buSzPct val="100000"/>
        <a:buFont typeface="Arial"/>
        <a:buChar char="–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914400" marR="0" indent="-228600" algn="l" defTabSz="685800" rtl="0" latinLnBrk="0">
        <a:lnSpc>
          <a:spcPct val="100000"/>
        </a:lnSpc>
        <a:spcBef>
          <a:spcPts val="525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303020" marR="0" indent="-274320" algn="l" defTabSz="685800" rtl="0" latinLnBrk="0">
        <a:lnSpc>
          <a:spcPct val="100000"/>
        </a:lnSpc>
        <a:spcBef>
          <a:spcPts val="525"/>
        </a:spcBef>
        <a:spcAft>
          <a:spcPts val="0"/>
        </a:spcAft>
        <a:buClrTx/>
        <a:buSzPct val="100000"/>
        <a:buFont typeface="Arial"/>
        <a:buChar char="–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1645920" marR="0" indent="-274320" algn="l" defTabSz="685800" rtl="0" latinLnBrk="0">
        <a:lnSpc>
          <a:spcPct val="100000"/>
        </a:lnSpc>
        <a:spcBef>
          <a:spcPts val="525"/>
        </a:spcBef>
        <a:spcAft>
          <a:spcPts val="0"/>
        </a:spcAft>
        <a:buClrTx/>
        <a:buSzPct val="100000"/>
        <a:buFont typeface="Arial"/>
        <a:buChar char="»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1988820" marR="0" indent="-274320" algn="l" defTabSz="685800" rtl="0" latinLnBrk="0">
        <a:lnSpc>
          <a:spcPct val="100000"/>
        </a:lnSpc>
        <a:spcBef>
          <a:spcPts val="525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331720" marR="0" indent="-274320" algn="l" defTabSz="685800" rtl="0" latinLnBrk="0">
        <a:lnSpc>
          <a:spcPct val="100000"/>
        </a:lnSpc>
        <a:spcBef>
          <a:spcPts val="525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2674619" marR="0" indent="-274319" algn="l" defTabSz="685800" rtl="0" latinLnBrk="0">
        <a:lnSpc>
          <a:spcPct val="100000"/>
        </a:lnSpc>
        <a:spcBef>
          <a:spcPts val="525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3017519" marR="0" indent="-274319" algn="l" defTabSz="685800" rtl="0" latinLnBrk="0">
        <a:lnSpc>
          <a:spcPct val="100000"/>
        </a:lnSpc>
        <a:spcBef>
          <a:spcPts val="525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3429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6858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0287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3716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7145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0574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24003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27432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akupki.gov.r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rosk-sib.ru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Изображение" descr="Изображени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5059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419" name="Текст 1"/>
          <p:cNvSpPr txBox="1"/>
          <p:nvPr/>
        </p:nvSpPr>
        <p:spPr>
          <a:xfrm>
            <a:off x="1898703" y="2630017"/>
            <a:ext cx="5400601" cy="392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/>
          <a:p>
            <a:pPr algn="ctr">
              <a:defRPr sz="2600">
                <a:solidFill>
                  <a:srgbClr val="FFFFFF"/>
                </a:solidFill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endParaRPr sz="1950" dirty="0"/>
          </a:p>
        </p:txBody>
      </p:sp>
      <p:sp>
        <p:nvSpPr>
          <p:cNvPr id="420" name="Текст 3"/>
          <p:cNvSpPr txBox="1"/>
          <p:nvPr/>
        </p:nvSpPr>
        <p:spPr>
          <a:xfrm>
            <a:off x="3513756" y="4070909"/>
            <a:ext cx="1944218" cy="230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 algn="ctr">
              <a:defRPr sz="1500">
                <a:solidFill>
                  <a:srgbClr val="FFFFFF"/>
                </a:solidFill>
                <a:latin typeface="PFDinTextCondPro-Regular"/>
                <a:ea typeface="PFDinTextCondPro-Regular"/>
                <a:cs typeface="PFDinTextCondPro-Regular"/>
                <a:sym typeface="PFDinTextCondPro-Regular"/>
              </a:defRPr>
            </a:lvl1pPr>
          </a:lstStyle>
          <a:p>
            <a:r>
              <a:rPr lang="ru-RU" sz="900" dirty="0" smtClean="0">
                <a:latin typeface="PF Din Text Cond Pro Light" panose="02000000000000000000" pitchFamily="2" charset="0"/>
              </a:rPr>
              <a:t>Март 2023</a:t>
            </a:r>
            <a:endParaRPr sz="900" dirty="0">
              <a:latin typeface="PF Din Text Cond Pro Light" panose="02000000000000000000" pitchFamily="2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190" y="0"/>
            <a:ext cx="1525625" cy="1789051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174" y="4332238"/>
            <a:ext cx="1607647" cy="864842"/>
          </a:xfrm>
          <a:prstGeom prst="rect">
            <a:avLst/>
          </a:prstGeom>
        </p:spPr>
      </p:pic>
      <p:sp>
        <p:nvSpPr>
          <p:cNvPr id="8" name="Текст 1"/>
          <p:cNvSpPr txBox="1"/>
          <p:nvPr/>
        </p:nvSpPr>
        <p:spPr>
          <a:xfrm>
            <a:off x="1871699" y="4680528"/>
            <a:ext cx="5400602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en-US" sz="1500" dirty="0" err="1"/>
              <a:t>rosseti-sib.ru</a:t>
            </a:r>
            <a:endParaRPr sz="15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71699" y="2200559"/>
            <a:ext cx="4986301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90570">
              <a:defRPr sz="2600">
                <a:solidFill>
                  <a:srgbClr val="FFFFFF"/>
                </a:solidFill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2112" dirty="0" smtClean="0">
                <a:solidFill>
                  <a:srgbClr val="FFFFFF"/>
                </a:solidFill>
                <a:latin typeface="PFDinTextCondPro-Medium"/>
                <a:sym typeface="PFDinTextCondPro-Medium"/>
              </a:rPr>
              <a:t>ЗАКУПОЧНАЯ ДЕЯТЕЛЬНОСТЬ </a:t>
            </a:r>
          </a:p>
          <a:p>
            <a:pPr lvl="0" algn="ctr" defTabSz="990570">
              <a:defRPr sz="2600">
                <a:solidFill>
                  <a:srgbClr val="FFFFFF"/>
                </a:solidFill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2112" dirty="0" smtClean="0">
                <a:solidFill>
                  <a:srgbClr val="FFFFFF"/>
                </a:solidFill>
                <a:latin typeface="PFDinTextCondPro-Medium"/>
                <a:sym typeface="PFDinTextCondPro-Medium"/>
              </a:rPr>
              <a:t>ПАО </a:t>
            </a:r>
            <a:r>
              <a:rPr lang="ru-RU" sz="2112" dirty="0">
                <a:solidFill>
                  <a:srgbClr val="FFFFFF"/>
                </a:solidFill>
                <a:latin typeface="PFDinTextCondPro-Medium"/>
                <a:sym typeface="PFDinTextCondPro-Medium"/>
              </a:rPr>
              <a:t>«РОССЕТИ СИБИРЬ</a:t>
            </a:r>
            <a:r>
              <a:rPr lang="ru-RU" sz="2112" dirty="0" smtClean="0">
                <a:solidFill>
                  <a:srgbClr val="FFFFFF"/>
                </a:solidFill>
                <a:latin typeface="PFDinTextCondPro-Medium"/>
                <a:sym typeface="PFDinTextCondPro-Medium"/>
              </a:rPr>
              <a:t>» - ИТОГИ 202</a:t>
            </a:r>
            <a:r>
              <a:rPr lang="en-US" sz="2112" dirty="0" smtClean="0">
                <a:solidFill>
                  <a:srgbClr val="FFFFFF"/>
                </a:solidFill>
                <a:latin typeface="PFDinTextCondPro-Medium"/>
                <a:sym typeface="PFDinTextCondPro-Medium"/>
              </a:rPr>
              <a:t>2</a:t>
            </a:r>
            <a:r>
              <a:rPr lang="ru-RU" sz="2112" dirty="0" smtClean="0">
                <a:solidFill>
                  <a:srgbClr val="FFFFFF"/>
                </a:solidFill>
                <a:latin typeface="PFDinTextCondPro-Medium"/>
                <a:sym typeface="PFDinTextCondPro-Medium"/>
              </a:rPr>
              <a:t> ГОДА</a:t>
            </a:r>
            <a:endParaRPr lang="ru-RU" sz="2112" dirty="0">
              <a:solidFill>
                <a:srgbClr val="FFFFFF"/>
              </a:solidFill>
              <a:latin typeface="PFDinTextCondPro-Medium"/>
              <a:sym typeface="PFDinTextCondPro-Medium"/>
            </a:endParaRPr>
          </a:p>
        </p:txBody>
      </p:sp>
    </p:spTree>
    <p:extLst>
      <p:ext uri="{BB962C8B-B14F-4D97-AF65-F5344CB8AC3E}">
        <p14:creationId xmlns:p14="http://schemas.microsoft.com/office/powerpoint/2010/main" val="19811901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3"/>
          <p:cNvSpPr txBox="1"/>
          <p:nvPr/>
        </p:nvSpPr>
        <p:spPr>
          <a:xfrm>
            <a:off x="7760109" y="222428"/>
            <a:ext cx="358627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sym typeface="Arial Narrow"/>
              </a:rPr>
              <a:t>2</a:t>
            </a:r>
          </a:p>
        </p:txBody>
      </p:sp>
      <p:sp>
        <p:nvSpPr>
          <p:cNvPr id="444" name="Прямоугольник 2"/>
          <p:cNvSpPr txBox="1"/>
          <p:nvPr/>
        </p:nvSpPr>
        <p:spPr>
          <a:xfrm>
            <a:off x="470777" y="1444927"/>
            <a:ext cx="783230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105276" marR="0" lvl="0" indent="-105276" algn="l" defTabSz="682679" rtl="0" eaLnBrk="1" fontAlgn="auto" latinLnBrk="0" hangingPunct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1400">
                <a:latin typeface="PFDinTextCondPro-Light"/>
                <a:ea typeface="PFDinTextCondPro-Light"/>
                <a:cs typeface="PFDinTextCondPro-Light"/>
                <a:sym typeface="PFDinTextCondPro-Light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Light" panose="02000000000000000000" pitchFamily="2" charset="0"/>
              <a:sym typeface="PFDinTextCondPro-Light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2057822" y="274925"/>
            <a:ext cx="6844422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lvl="0" algn="ctr"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1400" dirty="0" smtClean="0">
                <a:latin typeface="PFDinTextCondPro-Medium"/>
                <a:sym typeface="PFDinTextCondPro-Medium"/>
              </a:rPr>
              <a:t>ИЗМЕНЕНИЯ В СФЕРЕ ЗАКУПОК И ЗАКУПОЧНОЙ ДЕЯТЕЛЬНОСТИ ПАО «РОССЕТИ СИБИРЬ»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6857" y="1095828"/>
            <a:ext cx="8219962" cy="886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538621"/>
              </p:ext>
            </p:extLst>
          </p:nvPr>
        </p:nvGraphicFramePr>
        <p:xfrm>
          <a:off x="217715" y="758015"/>
          <a:ext cx="8795656" cy="3701323"/>
        </p:xfrm>
        <a:graphic>
          <a:graphicData uri="http://schemas.openxmlformats.org/drawingml/2006/table">
            <a:tbl>
              <a:tblPr/>
              <a:tblGrid>
                <a:gridCol w="453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2309">
                  <a:extLst>
                    <a:ext uri="{9D8B030D-6E8A-4147-A177-3AD203B41FA5}">
                      <a16:colId xmlns:a16="http://schemas.microsoft.com/office/drawing/2014/main" val="862608662"/>
                    </a:ext>
                  </a:extLst>
                </a:gridCol>
                <a:gridCol w="6429835">
                  <a:extLst>
                    <a:ext uri="{9D8B030D-6E8A-4147-A177-3AD203B41FA5}">
                      <a16:colId xmlns:a16="http://schemas.microsoft.com/office/drawing/2014/main" val="879841520"/>
                    </a:ext>
                  </a:extLst>
                </a:gridCol>
              </a:tblGrid>
              <a:tr h="248945">
                <a:tc>
                  <a:txBody>
                    <a:bodyPr/>
                    <a:lstStyle>
                      <a:lvl1pPr marL="0" marR="0" indent="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1pPr>
                      <a:lvl2pPr marL="0" marR="0" indent="3429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2pPr>
                      <a:lvl3pPr marL="0" marR="0" indent="6858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3pPr>
                      <a:lvl4pPr marL="0" marR="0" indent="10287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4pPr>
                      <a:lvl5pPr marL="0" marR="0" indent="13716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5pPr>
                      <a:lvl6pPr marL="0" marR="0" indent="17145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6pPr>
                      <a:lvl7pPr marL="0" marR="0" indent="20574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7pPr>
                      <a:lvl8pPr marL="0" marR="0" indent="24003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8pPr>
                      <a:lvl9pPr marL="0" marR="0" indent="27432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050" b="1" u="none" strike="noStrike" dirty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05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Нормативный правовой акт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Изменения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65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На уровне федерального законодательства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668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600269"/>
                  </a:ext>
                </a:extLst>
              </a:tr>
              <a:tr h="25830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Федеральный закон от 16.04.2022 № 104-ФЗ 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«О внесении изменений в отдельные законодательные акты Российской Федерации»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В Закон 223-ФЗ внесены следующие изменения: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1. </a:t>
                      </a: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Предусмотрена возможность проведения закупок «под ключ» (с</a:t>
                      </a:r>
                      <a:r>
                        <a:rPr kumimoji="0" lang="ru-RU" sz="105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т. 3.1-3)</a:t>
                      </a: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: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Предметом договора могут быть одновременно подготовка проектной документации и (или) выполнение инженерных изысканий, выполнение работ по строительству, реконструкции и (или) капитальному ремонту объекта капитального строительства. В случае, если проектной документацией объекта капитального строительства предусмотрено оборудование, необходимое для обеспечения эксплуатации такого объекта, предметом договора наряду с подготовкой проектной документации и (или) выполнением инженерных изысканий, выполнением работ по строительству, реконструкции и (или) капитальному ремонту объекта капитального строительства может являться поставка данного оборудования.</a:t>
                      </a:r>
                    </a:p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kumimoji="0" lang="ru-RU" sz="105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2. </a:t>
                      </a: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В описании предмета закупки снят запрет на использование «наименования страны происхождения товара» (п. 2 ч. 6.1 ст. 3).</a:t>
                      </a:r>
                    </a:p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kumimoji="0" lang="ru-RU" sz="105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3. </a:t>
                      </a: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Установлены требования по срокам оплаты (ч. 5.3, 5.4 ст. 3) - </a:t>
                      </a:r>
                      <a:r>
                        <a:rPr kumimoji="0" lang="ru-RU" sz="105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не более семи рабочих дней </a:t>
                      </a: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с даты приемки поставленного товара, выполненной работы (ее результатов), оказанной услуги.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Также предусмотрены случаи, когда </a:t>
                      </a: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Заказчик вправе установить иные сроки оплаты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- если иной срок оплаты установлен законодательством Российской Федерации, Правительством Российской Федерации в целях обеспечения обороноспособности и безопасности государства;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- </a:t>
                      </a: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если иной срок оплаты установлен заказчиком в положении о закупке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В Положении о закупке установлено, что срок оплаты Заказчиком поставленного товара, выполненной работы (ее результатов), оказанной услуги должен составлять </a:t>
                      </a: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не более 30 (тридцати) рабочих дней 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с даты приемки поставленного товара, выполненной работы (ее результатов), оказанной услуги.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При этом срок оплаты субъектам МСП остаётся прежним – 7 рабочих дней.</a:t>
                      </a: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35054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3"/>
          <p:cNvSpPr txBox="1"/>
          <p:nvPr/>
        </p:nvSpPr>
        <p:spPr>
          <a:xfrm>
            <a:off x="7760109" y="222428"/>
            <a:ext cx="358627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sym typeface="Arial Narrow"/>
              </a:rPr>
              <a:t>2</a:t>
            </a:r>
          </a:p>
        </p:txBody>
      </p:sp>
      <p:sp>
        <p:nvSpPr>
          <p:cNvPr id="444" name="Прямоугольник 2"/>
          <p:cNvSpPr txBox="1"/>
          <p:nvPr/>
        </p:nvSpPr>
        <p:spPr>
          <a:xfrm>
            <a:off x="470777" y="1444927"/>
            <a:ext cx="783230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105276" marR="0" lvl="0" indent="-105276" algn="l" defTabSz="682679" rtl="0" eaLnBrk="1" fontAlgn="auto" latinLnBrk="0" hangingPunct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1400">
                <a:latin typeface="PFDinTextCondPro-Light"/>
                <a:ea typeface="PFDinTextCondPro-Light"/>
                <a:cs typeface="PFDinTextCondPro-Light"/>
                <a:sym typeface="PFDinTextCondPro-Light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Light" panose="02000000000000000000" pitchFamily="2" charset="0"/>
              <a:sym typeface="PFDinTextCondPro-Light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2057822" y="274925"/>
            <a:ext cx="6844422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lvl="0" algn="ctr"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1400" dirty="0" smtClean="0">
                <a:latin typeface="PFDinTextCondPro-Medium"/>
                <a:sym typeface="PFDinTextCondPro-Medium"/>
              </a:rPr>
              <a:t>ИЗМЕНЕНИЯ В СФЕРЕ ЗАКУПОК И ЗАКУПОЧНОЙ ДЕЯТЕЛЬНОСТИ ПАО «РОССЕТИ СИБИРЬ»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6857" y="1095828"/>
            <a:ext cx="8219962" cy="886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010361"/>
              </p:ext>
            </p:extLst>
          </p:nvPr>
        </p:nvGraphicFramePr>
        <p:xfrm>
          <a:off x="217715" y="758015"/>
          <a:ext cx="8795656" cy="3587140"/>
        </p:xfrm>
        <a:graphic>
          <a:graphicData uri="http://schemas.openxmlformats.org/drawingml/2006/table">
            <a:tbl>
              <a:tblPr/>
              <a:tblGrid>
                <a:gridCol w="453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7712">
                  <a:extLst>
                    <a:ext uri="{9D8B030D-6E8A-4147-A177-3AD203B41FA5}">
                      <a16:colId xmlns:a16="http://schemas.microsoft.com/office/drawing/2014/main" val="862608662"/>
                    </a:ext>
                  </a:extLst>
                </a:gridCol>
                <a:gridCol w="5574432">
                  <a:extLst>
                    <a:ext uri="{9D8B030D-6E8A-4147-A177-3AD203B41FA5}">
                      <a16:colId xmlns:a16="http://schemas.microsoft.com/office/drawing/2014/main" val="3222762205"/>
                    </a:ext>
                  </a:extLst>
                </a:gridCol>
              </a:tblGrid>
              <a:tr h="154822">
                <a:tc>
                  <a:txBody>
                    <a:bodyPr/>
                    <a:lstStyle>
                      <a:lvl1pPr marL="0" marR="0" indent="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1pPr>
                      <a:lvl2pPr marL="0" marR="0" indent="3429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2pPr>
                      <a:lvl3pPr marL="0" marR="0" indent="6858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3pPr>
                      <a:lvl4pPr marL="0" marR="0" indent="10287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4pPr>
                      <a:lvl5pPr marL="0" marR="0" indent="13716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5pPr>
                      <a:lvl6pPr marL="0" marR="0" indent="17145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6pPr>
                      <a:lvl7pPr marL="0" marR="0" indent="20574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7pPr>
                      <a:lvl8pPr marL="0" marR="0" indent="24003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8pPr>
                      <a:lvl9pPr marL="0" marR="0" indent="27432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050" b="1" u="none" strike="noStrike" dirty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05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Нормативный правовой акт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Изменения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822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На уровне федерального законодательства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668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600269"/>
                  </a:ext>
                </a:extLst>
              </a:tr>
              <a:tr h="12939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2</a:t>
                      </a: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Федеральный закон от 16.04.2022 N 109-ФЗ 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"О внесении изменений в Федеральный закон "О закупках товаров, работ, услуг отдельными видами юридических лиц" и статью 45 Федерального закона "О контрактной системе в сфере закупок товаров, работ, услуг для обеспечения государственных и муниципальных нужд"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В Закон 223-ФЗ внесены изменения в части </a:t>
                      </a:r>
                      <a:r>
                        <a:rPr kumimoji="0" lang="ru-RU" sz="105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требований к обеспечению заявок, а также к обеспечению исполнения договора в закупках, участниками которых могут быть только субъекты МСП (ст. 3.4):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- вместо «банковская гарантия» введено понятие «независимая гарантия»;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- установлены требования к независимым гарантиям.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Типовые формы независимых гарантий, предоставляемых в качестве обеспечения заявки на участие в конкурентной закупке в электронной форме с участием субъектов МСП, и независимых гарантий, предоставляемых в качестве обеспечения исполнения договора, заключаемого по результатам такой закупки, установлены Постановлением Правительства РФ от 09.08.2022 N 1397.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7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3</a:t>
                      </a: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Федеральный закон от 11.06.2022 N 159-ФЗ 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"О внесении изменений в статью 1 Федерального закона "О закупках товаров, работ, услуг отдельными видами юридических лиц"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В Законе 223-ФЗ (п. 13 ч. 4 ст. 1) уточняются условия осуществления заказчиком закупок у взаимозависимых лиц, в том числе подпадающих под действие Закона 223-ФЗ, </a:t>
                      </a:r>
                      <a:r>
                        <a:rPr kumimoji="0" lang="ru-RU" sz="105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а также если закупки осуществляются в целях обеспечения единого технологического процесса</a:t>
                      </a:r>
                      <a:r>
                        <a:rPr kumimoji="0" lang="ru-RU" sz="105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,</a:t>
                      </a:r>
                      <a:r>
                        <a:rPr lang="ru-RU" sz="13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 </a:t>
                      </a:r>
                      <a:r>
                        <a:rPr kumimoji="0" lang="ru-RU" sz="105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при условии, что перечень предусмотренных настоящим пунктом юридических лиц определен в Положении о закупке.</a:t>
                      </a:r>
                      <a:endParaRPr kumimoji="0" lang="ru-RU" sz="105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5538174"/>
                  </a:ext>
                </a:extLst>
              </a:tr>
              <a:tr h="10665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4</a:t>
                      </a: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Федеральный закон от 11.06.2022 N 160-ФЗ 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"О внесении изменений в статью 3 Федерального закона "О закупках товаров, работ, услуг отдельными видами юридических лиц" и Федеральный закон "О контрактной системе в сфере закупок товаров, работ, услуг для обеспечения государственных и муниципальных нужд"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В Закон 223-ФЗ (ч. 7.1 - 7.3 ст. 3) добавлены требования к руководителю заказчика, членам комиссии по осуществлению закупок, направленные на предотвращение и урегулирование конфликта интересов в соответствии с Федеральным законом от 25.12.2008 № 273-ФЗ «О противодействии коррупции».</a:t>
                      </a:r>
                      <a:endParaRPr kumimoji="0" lang="ru-RU" sz="1050" b="0" i="0" u="none" strike="noStrike" kern="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553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4388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3"/>
          <p:cNvSpPr txBox="1"/>
          <p:nvPr/>
        </p:nvSpPr>
        <p:spPr>
          <a:xfrm>
            <a:off x="7760109" y="222428"/>
            <a:ext cx="358627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sym typeface="Arial Narrow"/>
              </a:rPr>
              <a:t>2</a:t>
            </a:r>
          </a:p>
        </p:txBody>
      </p:sp>
      <p:sp>
        <p:nvSpPr>
          <p:cNvPr id="444" name="Прямоугольник 2"/>
          <p:cNvSpPr txBox="1"/>
          <p:nvPr/>
        </p:nvSpPr>
        <p:spPr>
          <a:xfrm>
            <a:off x="470777" y="1444927"/>
            <a:ext cx="783230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105276" marR="0" lvl="0" indent="-105276" algn="l" defTabSz="682679" rtl="0" eaLnBrk="1" fontAlgn="auto" latinLnBrk="0" hangingPunct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1400">
                <a:latin typeface="PFDinTextCondPro-Light"/>
                <a:ea typeface="PFDinTextCondPro-Light"/>
                <a:cs typeface="PFDinTextCondPro-Light"/>
                <a:sym typeface="PFDinTextCondPro-Light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Light" panose="02000000000000000000" pitchFamily="2" charset="0"/>
              <a:sym typeface="PFDinTextCondPro-Light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2057822" y="274925"/>
            <a:ext cx="6844422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lvl="0" algn="ctr"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1400" dirty="0" smtClean="0">
                <a:latin typeface="PFDinTextCondPro-Medium"/>
                <a:sym typeface="PFDinTextCondPro-Medium"/>
              </a:rPr>
              <a:t>ИЗМЕНЕНИЯ В СФЕРЕ ЗАКУПОК И ЗАКУПОЧНОЙ ДЕЯТЕЛЬНОСТИ ПАО «РОССЕТИ СИБИРЬ»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6857" y="1095828"/>
            <a:ext cx="8219962" cy="886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156137"/>
              </p:ext>
            </p:extLst>
          </p:nvPr>
        </p:nvGraphicFramePr>
        <p:xfrm>
          <a:off x="217715" y="635199"/>
          <a:ext cx="8795656" cy="4289309"/>
        </p:xfrm>
        <a:graphic>
          <a:graphicData uri="http://schemas.openxmlformats.org/drawingml/2006/table">
            <a:tbl>
              <a:tblPr/>
              <a:tblGrid>
                <a:gridCol w="453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2860">
                  <a:extLst>
                    <a:ext uri="{9D8B030D-6E8A-4147-A177-3AD203B41FA5}">
                      <a16:colId xmlns:a16="http://schemas.microsoft.com/office/drawing/2014/main" val="862608662"/>
                    </a:ext>
                  </a:extLst>
                </a:gridCol>
                <a:gridCol w="6959284">
                  <a:extLst>
                    <a:ext uri="{9D8B030D-6E8A-4147-A177-3AD203B41FA5}">
                      <a16:colId xmlns:a16="http://schemas.microsoft.com/office/drawing/2014/main" val="3125916155"/>
                    </a:ext>
                  </a:extLst>
                </a:gridCol>
              </a:tblGrid>
              <a:tr h="312311">
                <a:tc>
                  <a:txBody>
                    <a:bodyPr/>
                    <a:lstStyle>
                      <a:lvl1pPr marL="0" marR="0" indent="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1pPr>
                      <a:lvl2pPr marL="0" marR="0" indent="3429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2pPr>
                      <a:lvl3pPr marL="0" marR="0" indent="6858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3pPr>
                      <a:lvl4pPr marL="0" marR="0" indent="10287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4pPr>
                      <a:lvl5pPr marL="0" marR="0" indent="13716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5pPr>
                      <a:lvl6pPr marL="0" marR="0" indent="17145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6pPr>
                      <a:lvl7pPr marL="0" marR="0" indent="20574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7pPr>
                      <a:lvl8pPr marL="0" marR="0" indent="24003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8pPr>
                      <a:lvl9pPr marL="0" marR="0" indent="27432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050" b="1" u="none" strike="noStrike" dirty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05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Нормативный правовой акт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Изменения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09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5</a:t>
                      </a: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Федеральный закон от 05.12.2022 N 498-ФЗ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 "О внесении изменений в отдельные законодательные акты Российской Федерации"</a:t>
                      </a: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В Закон 223-ФЗ (ч. 5 ст. 3) внесены изменения в соответствии с которыми участником закупки является любое юридическое лицо или несколько юридических лиц, выступающих на стороне одного участника закупки, независимо от организационно-правовой формы, формы собственности, места нахождения и места происхождения капитала, </a:t>
                      </a: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за исключением юридического лица, являющегося иностранным агентом в соответствии с Федеральным законом от 14 июля 2022 года N 255-ФЗ "О контроле за деятельностью лиц, находящихся под иностранным влиянием"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, либо любое физическое лицо или несколько физических лиц, выступающих на стороне одного участника закупки, в том числе индивидуальный предприниматель или несколько индивидуальных предпринимателей, выступающих на стороне одного участника закупки, </a:t>
                      </a: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за исключением физического лица, являющегося иностранным агентом в соответствии с Федеральным законом от 14 июля 2022 года N 255-ФЗ "О контроле за деятельностью лиц, находящихся под иностранным влиянием". 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Отсутствие участника в Реестре иностранных агентов проверяется при проведении закупочных процедур ПАО «Россети Сибирь» по данным официального сайта Министерства юстиции РФ.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987718"/>
                  </a:ext>
                </a:extLst>
              </a:tr>
              <a:tr h="235070">
                <a:tc grid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На уровне подзаконных нормативных правовых актов</a:t>
                      </a: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459563"/>
                  </a:ext>
                </a:extLst>
              </a:tr>
              <a:tr h="10771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6</a:t>
                      </a: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Указ Президента РФ от 03.05.2022 N 252 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"О применении ответных специальных экономических мер в связи с недружественными действиями некоторых иностранных государств и международных организаций"</a:t>
                      </a: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Федеральным органам государственной власти, органам государственной власти субъектов Российской Федерации, иным государственным органам, органам местного самоуправления, </a:t>
                      </a: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организациям и физическим лицам, находящимся под юрисдикцией Российской Федерации </a:t>
                      </a:r>
                      <a:r>
                        <a:rPr lang="ru-RU" sz="1050" b="1" i="0" u="sng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запрещено</a:t>
                      </a: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- совершать сделки (в том числе заключать внешнеторговые контракты) с юридическими лицами, физическими лицами и находящимися под их контролем организациями, в отношении которых применяются специальные экономические меры (далее - лица, находящиеся под санкциями);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- исполнять перед лицами, находящимися под санкциями, обязательства по совершенным сделкам (в том числе по заключенным внешнеторговым контрактам), если такие обязательства не исполнены или исполнены не в полном объеме;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- осуществлять финансовые операции, выгодоприобретателями по которым являются лица, находящиеся под санкциями.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Перечень таких лиц утвержден постановлением Правительства Российской Федерации от 11.05.2022 № 851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 «О мерах по реализации Указа Президента Российской Федерации от 3 мая 2022 г. № 252».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Отсутствие участника в указанном перечне проверяется при проведении закупочных процедур ПАО «Россети Сибирь».</a:t>
                      </a: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22215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3"/>
          <p:cNvSpPr txBox="1"/>
          <p:nvPr/>
        </p:nvSpPr>
        <p:spPr>
          <a:xfrm>
            <a:off x="7760109" y="222428"/>
            <a:ext cx="358627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sym typeface="Arial Narrow"/>
              </a:rPr>
              <a:t>2</a:t>
            </a:r>
          </a:p>
        </p:txBody>
      </p:sp>
      <p:sp>
        <p:nvSpPr>
          <p:cNvPr id="444" name="Прямоугольник 2"/>
          <p:cNvSpPr txBox="1"/>
          <p:nvPr/>
        </p:nvSpPr>
        <p:spPr>
          <a:xfrm>
            <a:off x="470777" y="1444927"/>
            <a:ext cx="783230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105276" marR="0" lvl="0" indent="-105276" algn="l" defTabSz="682679" rtl="0" eaLnBrk="1" fontAlgn="auto" latinLnBrk="0" hangingPunct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1400">
                <a:latin typeface="PFDinTextCondPro-Light"/>
                <a:ea typeface="PFDinTextCondPro-Light"/>
                <a:cs typeface="PFDinTextCondPro-Light"/>
                <a:sym typeface="PFDinTextCondPro-Light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Light" panose="02000000000000000000" pitchFamily="2" charset="0"/>
              <a:sym typeface="PFDinTextCondPro-Light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2057822" y="274925"/>
            <a:ext cx="6844422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lvl="0" algn="ctr"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1400" dirty="0" smtClean="0">
                <a:latin typeface="PFDinTextCondPro-Medium"/>
                <a:sym typeface="PFDinTextCondPro-Medium"/>
              </a:rPr>
              <a:t>ИЗМЕНЕНИЯ В СФЕРЕ ЗАКУПОК И ЗАКУПОЧНОЙ ДЕЯТЕЛЬНОСТИ ПАО «РОССЕТИ СИБИРЬ»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6857" y="1095828"/>
            <a:ext cx="8219962" cy="886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069181"/>
              </p:ext>
            </p:extLst>
          </p:nvPr>
        </p:nvGraphicFramePr>
        <p:xfrm>
          <a:off x="217715" y="758015"/>
          <a:ext cx="8795656" cy="3130725"/>
        </p:xfrm>
        <a:graphic>
          <a:graphicData uri="http://schemas.openxmlformats.org/drawingml/2006/table">
            <a:tbl>
              <a:tblPr/>
              <a:tblGrid>
                <a:gridCol w="453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2309">
                  <a:extLst>
                    <a:ext uri="{9D8B030D-6E8A-4147-A177-3AD203B41FA5}">
                      <a16:colId xmlns:a16="http://schemas.microsoft.com/office/drawing/2014/main" val="862608662"/>
                    </a:ext>
                  </a:extLst>
                </a:gridCol>
                <a:gridCol w="6429835">
                  <a:extLst>
                    <a:ext uri="{9D8B030D-6E8A-4147-A177-3AD203B41FA5}">
                      <a16:colId xmlns:a16="http://schemas.microsoft.com/office/drawing/2014/main" val="879841520"/>
                    </a:ext>
                  </a:extLst>
                </a:gridCol>
              </a:tblGrid>
              <a:tr h="312311">
                <a:tc>
                  <a:txBody>
                    <a:bodyPr/>
                    <a:lstStyle>
                      <a:lvl1pPr marL="0" marR="0" indent="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1pPr>
                      <a:lvl2pPr marL="0" marR="0" indent="3429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2pPr>
                      <a:lvl3pPr marL="0" marR="0" indent="6858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3pPr>
                      <a:lvl4pPr marL="0" marR="0" indent="10287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4pPr>
                      <a:lvl5pPr marL="0" marR="0" indent="13716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5pPr>
                      <a:lvl6pPr marL="0" marR="0" indent="17145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6pPr>
                      <a:lvl7pPr marL="0" marR="0" indent="20574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7pPr>
                      <a:lvl8pPr marL="0" marR="0" indent="24003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8pPr>
                      <a:lvl9pPr marL="0" marR="0" indent="2743200" algn="l" defTabSz="6858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050" b="1" u="none" strike="noStrike" dirty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05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Нормативный правовой акт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Изменения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680" marR="6680" marT="6680" marB="0" anchor="ctr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47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FDinTextCondPro-Light" panose="02000000000000000000" pitchFamily="2" charset="0"/>
                          <a:cs typeface="Times New Roman" panose="02020603050405020304" pitchFamily="18" charset="0"/>
                        </a:rPr>
                        <a:t>На уровне Положения о закупке Заказчика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PFDinTextCondPro-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668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600269"/>
                  </a:ext>
                </a:extLst>
              </a:tr>
              <a:tr h="10771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7</a:t>
                      </a:r>
                      <a:endParaRPr lang="ru-RU" sz="105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PFDinTextCondPro-Light" panose="02000000000000000000" pitchFamily="2" charset="0"/>
                        <a:ea typeface="+mn-ea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Единый стандарт закупок ПАО «Федеральная сетевая компания - Россети» (Положение о закупке), </a:t>
                      </a: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утвержденный Советом  директоров ПАО «Федеральная сетевая компания - Россети» (протокол СД от 30.12.2022 № 604/6).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Решением СД ПАО «Россети Сибирь» (протокол от 03.02.2023 № 479/23) Общество присоединилось к Единому стандарту закупок Публичного акционерного общества «Федеральная сетевая компания - Россети» (Положению о закупке).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В связи с реорганизацией в форме присоединения Публичного акционерного общества «Российские сети» к Публичному акционерному обществу «Федеральная сетевая компания - Россети» было утверждено Положение о закупке в новой (действующей в настоящее время) редакции.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В действующей редакции Единого стандарта закупок ПАО «Федеральная сетевая компания - Россети» (Положение о закупке) учтены все требования федерального законодательства, а также подзаконных нормативных правовых актов, регулирующих закупочную деятельность в рамках Закона 223-ФЗ.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PFDinTextCondPro-Light" panose="02000000000000000000" pitchFamily="2" charset="0"/>
                          <a:ea typeface="+mn-ea"/>
                          <a:cs typeface="Times New Roman" panose="02020603050405020304" pitchFamily="18" charset="0"/>
                          <a:sym typeface="Calibri"/>
                        </a:rPr>
                        <a:t>При этом обращаем внимание, что в действующей редакции Положения о закупке установлен запрет на запросы или требования о предоставлении недостающих документов.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45871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Изображение" descr="Изображени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5059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419" name="Текст 1"/>
          <p:cNvSpPr txBox="1"/>
          <p:nvPr/>
        </p:nvSpPr>
        <p:spPr>
          <a:xfrm>
            <a:off x="1898703" y="2630017"/>
            <a:ext cx="5400601" cy="392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/>
          <a:p>
            <a:pPr algn="ctr">
              <a:defRPr sz="2600">
                <a:solidFill>
                  <a:srgbClr val="FFFFFF"/>
                </a:solidFill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endParaRPr sz="1950" dirty="0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190" y="0"/>
            <a:ext cx="1525625" cy="1789051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174" y="4332238"/>
            <a:ext cx="1607647" cy="864842"/>
          </a:xfrm>
          <a:prstGeom prst="rect">
            <a:avLst/>
          </a:prstGeom>
        </p:spPr>
      </p:pic>
      <p:sp>
        <p:nvSpPr>
          <p:cNvPr id="8" name="Текст 1"/>
          <p:cNvSpPr txBox="1"/>
          <p:nvPr/>
        </p:nvSpPr>
        <p:spPr>
          <a:xfrm>
            <a:off x="1871699" y="4680528"/>
            <a:ext cx="5400602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en-US" sz="1500" dirty="0" err="1"/>
              <a:t>rosseti-sib.ru</a:t>
            </a:r>
            <a:endParaRPr sz="15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36008" y="2212659"/>
            <a:ext cx="6125988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90570">
              <a:defRPr sz="2600">
                <a:solidFill>
                  <a:srgbClr val="FFFFFF"/>
                </a:solidFill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2112" dirty="0" smtClean="0">
                <a:solidFill>
                  <a:srgbClr val="FFFFFF"/>
                </a:solidFill>
                <a:latin typeface="PFDinTextCondPro-Medium"/>
                <a:sym typeface="PFDinTextCondPro-Medium"/>
              </a:rPr>
              <a:t>СПАСИБО ЗА ВНИМАНИЕ</a:t>
            </a:r>
            <a:endParaRPr lang="ru-RU" sz="2112" dirty="0">
              <a:solidFill>
                <a:srgbClr val="FFFFFF"/>
              </a:solidFill>
              <a:latin typeface="PFDinTextCondPro-Medium"/>
              <a:sym typeface="PFDinTextCondPro-Medium"/>
            </a:endParaRPr>
          </a:p>
        </p:txBody>
      </p:sp>
    </p:spTree>
    <p:extLst>
      <p:ext uri="{BB962C8B-B14F-4D97-AF65-F5344CB8AC3E}">
        <p14:creationId xmlns:p14="http://schemas.microsoft.com/office/powerpoint/2010/main" val="3732210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3"/>
          <p:cNvSpPr txBox="1"/>
          <p:nvPr/>
        </p:nvSpPr>
        <p:spPr>
          <a:xfrm>
            <a:off x="7760109" y="222428"/>
            <a:ext cx="358627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rPr sz="1500"/>
              <a:t>2</a:t>
            </a:r>
          </a:p>
        </p:txBody>
      </p:sp>
      <p:sp>
        <p:nvSpPr>
          <p:cNvPr id="444" name="Прямоугольник 2"/>
          <p:cNvSpPr txBox="1"/>
          <p:nvPr/>
        </p:nvSpPr>
        <p:spPr>
          <a:xfrm>
            <a:off x="470777" y="1444927"/>
            <a:ext cx="783230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105276" indent="-105276" defTabSz="682679">
              <a:spcBef>
                <a:spcPts val="450"/>
              </a:spcBef>
              <a:buSzPct val="100000"/>
              <a:buChar char="•"/>
              <a:defRPr sz="1400">
                <a:latin typeface="PFDinTextCondPro-Light"/>
                <a:ea typeface="PFDinTextCondPro-Light"/>
                <a:cs typeface="PFDinTextCondPro-Light"/>
                <a:sym typeface="PFDinTextCondPro-Light"/>
              </a:defRPr>
            </a:pPr>
            <a:endParaRPr sz="1200" dirty="0">
              <a:latin typeface="PFDinTextCondPro-Light" panose="02000000000000000000" pitchFamily="2" charset="0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2057822" y="274925"/>
            <a:ext cx="6844422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algn="ctr"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1600" dirty="0" smtClean="0"/>
              <a:t>ОСНОВНЫЕ РЕГЛАМЕНТИРУЮЩИЕ ДОКУМЕНТЫ ПО ЗАКУПОЧНОЙ ДЕЯТЕЛЬНОСТИ </a:t>
            </a:r>
          </a:p>
          <a:p>
            <a:pPr algn="ctr"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1600" dirty="0" smtClean="0"/>
              <a:t>ПАО «РОССЕТИ СИБИРЬ»</a:t>
            </a:r>
            <a:endParaRPr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7902" y="847620"/>
            <a:ext cx="13405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Федеральный закон РФ от 18.07.2011 № 223-ФЗ 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«О закупках товаров, работ, услуг отдельными видами юридических лиц</a:t>
            </a:r>
            <a:r>
              <a:rPr lang="ru-RU" sz="10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»</a:t>
            </a:r>
            <a:endParaRPr lang="ru-RU" sz="1000" kern="1200" dirty="0">
              <a:solidFill>
                <a:prstClr val="black"/>
              </a:solidFill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48580" y="863648"/>
            <a:ext cx="2030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Единый стандарт закупок ПАО «Федеральная сетевая компания - Россети» (Положение о закупке), 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утвержденный Советом  директоров ПАО «Федеральная сетевая компания - Россети» </a:t>
            </a:r>
            <a:r>
              <a:rPr lang="ru-RU" sz="10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(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Протокол СД от 30.</a:t>
            </a:r>
            <a:r>
              <a:rPr lang="en-US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12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.202</a:t>
            </a:r>
            <a:r>
              <a:rPr lang="en-US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2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 № </a:t>
            </a:r>
            <a:r>
              <a:rPr lang="en-US" sz="10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604</a:t>
            </a:r>
            <a:r>
              <a:rPr lang="ru-RU" sz="10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/6)</a:t>
            </a:r>
            <a:endParaRPr lang="ru-RU" sz="1000" kern="1200" dirty="0">
              <a:solidFill>
                <a:prstClr val="black"/>
              </a:solidFill>
              <a:latin typeface="PF Din Text Cond Pro Light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325" y="2346173"/>
            <a:ext cx="24440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Постановление Правительства РФ от 16.09.2016 № 925</a:t>
            </a:r>
            <a:r>
              <a:rPr lang="ru-RU" sz="1000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«О приоритете товаров Российского происхождения, работ, услуг, выполняемых, оказываемых российскими лицами, по отношению к товарам, происходящими из иностранного государства, работам, услугам, выполняемым, оказываемым иностранными лицами»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38722" y="2346070"/>
            <a:ext cx="18623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Постановление Правительства РФ от 29.10.2015 № 1169 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«О порядке проведения мониторинга соответствия планов закупки товаров, работ, услуг, планов закупки инновационной продукции, высокотехнологичной продукции, лекарственных средств, изменений, внесенных в такие планы…»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41504" y="2346070"/>
            <a:ext cx="17974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Постановление Правительства РФ от 25.12.2015 № 1442</a:t>
            </a:r>
            <a:r>
              <a:rPr lang="ru-RU" sz="1000" b="1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«О закупках инновационной продукции, высокотехнологичной продукции отдельными видами юридических лиц и внесении изменений в отдельные акты Правительства Российской Федерации»</a:t>
            </a:r>
            <a:endParaRPr lang="ru-RU" sz="1000" kern="1200" dirty="0">
              <a:solidFill>
                <a:prstClr val="black"/>
              </a:solidFill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79363" y="2346070"/>
            <a:ext cx="13350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Постановление Правительства РФ от 21.06.2012 № 616</a:t>
            </a:r>
            <a:r>
              <a:rPr lang="ru-RU" sz="1000" b="1" kern="1200" dirty="0">
                <a:solidFill>
                  <a:srgbClr val="FF0000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«Об утверждении перечня товаров, работ и услуг, закупка которых осуществляется в электронной форме»</a:t>
            </a:r>
            <a:endParaRPr lang="ru-RU" sz="1000" kern="1200" dirty="0">
              <a:solidFill>
                <a:prstClr val="black"/>
              </a:solidFill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69921" y="863648"/>
            <a:ext cx="17141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Постановление Правительства РФ от 11.12.2014 № 1352</a:t>
            </a:r>
            <a:r>
              <a:rPr lang="ru-RU" sz="1000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«Об особенностях  участия  субъектов малого и среднего предпринимательства  в закупках товаров,  работ, услуг отдельными  видами  юридических лиц»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864176" y="852653"/>
            <a:ext cx="13350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Постановление Правительства РФ от 31.10.2014 № 1132 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«О порядке ведения реестра договоров, заключенных заказчиками по результатам закупки»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79364" y="856942"/>
            <a:ext cx="133504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Постановление Правительства РФ от 03.12.2020 N 2013 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"О минимальной доле закупок товаров российского происхождения"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5423" y="3939916"/>
            <a:ext cx="24439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000" b="1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Постановление Правительства РФ от 17.09.2012 № 932</a:t>
            </a:r>
            <a:r>
              <a:rPr lang="ru-RU" sz="1000" kern="1200" dirty="0">
                <a:solidFill>
                  <a:schemeClr val="accent1">
                    <a:lumMod val="75000"/>
                  </a:schemeClr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1000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«Об утверждении Правил формирования плана закупки товаров (работ, услуг) и требований к форме такого плана»</a:t>
            </a:r>
          </a:p>
        </p:txBody>
      </p:sp>
    </p:spTree>
    <p:extLst>
      <p:ext uri="{BB962C8B-B14F-4D97-AF65-F5344CB8AC3E}">
        <p14:creationId xmlns:p14="http://schemas.microsoft.com/office/powerpoint/2010/main" val="26902751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3"/>
          <p:cNvSpPr txBox="1"/>
          <p:nvPr/>
        </p:nvSpPr>
        <p:spPr>
          <a:xfrm>
            <a:off x="7760109" y="222428"/>
            <a:ext cx="358627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sym typeface="Arial Narrow"/>
              </a:rPr>
              <a:t>2</a:t>
            </a:r>
          </a:p>
        </p:txBody>
      </p:sp>
      <p:sp>
        <p:nvSpPr>
          <p:cNvPr id="444" name="Прямоугольник 2"/>
          <p:cNvSpPr txBox="1"/>
          <p:nvPr/>
        </p:nvSpPr>
        <p:spPr>
          <a:xfrm>
            <a:off x="470777" y="1444927"/>
            <a:ext cx="783230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105276" marR="0" lvl="0" indent="-105276" algn="l" defTabSz="682679" rtl="0" eaLnBrk="1" fontAlgn="auto" latinLnBrk="0" hangingPunct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1400">
                <a:latin typeface="PFDinTextCondPro-Light"/>
                <a:ea typeface="PFDinTextCondPro-Light"/>
                <a:cs typeface="PFDinTextCondPro-Light"/>
                <a:sym typeface="PFDinTextCondPro-Light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Light" panose="02000000000000000000" pitchFamily="2" charset="0"/>
              <a:sym typeface="PFDinTextCondPro-Light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2057822" y="274925"/>
            <a:ext cx="684442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FDinTextCondPro-Medium"/>
                <a:sym typeface="PFDinTextCondPro-Medium"/>
              </a:rPr>
              <a:t>ОСНОВНЫЕ ЦЕЛИ И</a:t>
            </a:r>
            <a:r>
              <a:rPr kumimoji="0" lang="ru-RU" sz="16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FDinTextCondPro-Medium"/>
                <a:sym typeface="PFDinTextCondPro-Medium"/>
              </a:rPr>
              <a:t> ЗАДАЧИ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FDinTextCondPro-Medium"/>
                <a:sym typeface="PFDinTextCondPro-Medium"/>
              </a:rPr>
              <a:t>ЗАКУПОЧНОЙ ДЕЯТЕЛЬНОСТИ ПАО «РОССЕТИ СИБИРЬ»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Medium"/>
              <a:sym typeface="PFDinTextCondPro-Medium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150301455"/>
              </p:ext>
            </p:extLst>
          </p:nvPr>
        </p:nvGraphicFramePr>
        <p:xfrm>
          <a:off x="327902" y="847621"/>
          <a:ext cx="8508917" cy="3287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898373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3"/>
          <p:cNvSpPr txBox="1"/>
          <p:nvPr/>
        </p:nvSpPr>
        <p:spPr>
          <a:xfrm>
            <a:off x="7760109" y="222428"/>
            <a:ext cx="358627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sym typeface="Arial Narrow"/>
              </a:rPr>
              <a:t>2</a:t>
            </a:r>
          </a:p>
        </p:txBody>
      </p:sp>
      <p:sp>
        <p:nvSpPr>
          <p:cNvPr id="444" name="Прямоугольник 2"/>
          <p:cNvSpPr txBox="1"/>
          <p:nvPr/>
        </p:nvSpPr>
        <p:spPr>
          <a:xfrm>
            <a:off x="470777" y="1444927"/>
            <a:ext cx="783230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105276" marR="0" lvl="0" indent="-105276" algn="l" defTabSz="682679" rtl="0" eaLnBrk="1" fontAlgn="auto" latinLnBrk="0" hangingPunct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1400">
                <a:latin typeface="PFDinTextCondPro-Light"/>
                <a:ea typeface="PFDinTextCondPro-Light"/>
                <a:cs typeface="PFDinTextCondPro-Light"/>
                <a:sym typeface="PFDinTextCondPro-Light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Light" panose="02000000000000000000" pitchFamily="2" charset="0"/>
              <a:sym typeface="PFDinTextCondPro-Light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2057822" y="274925"/>
            <a:ext cx="684442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1600" dirty="0" smtClean="0">
                <a:latin typeface="PFDinTextCondPro-Medium"/>
                <a:sym typeface="PFDinTextCondPro-Medium"/>
              </a:rPr>
              <a:t>ОРГАНИЗАЦИЯ ЗАКУПОЧНОЙ ДЕЯТЕЛЬНОСТИ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FDinTextCondPro-Medium"/>
                <a:sym typeface="PFDinTextCondPro-Medium"/>
              </a:rPr>
              <a:t>ПАО «РОССЕТИ СИБИРЬ»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Medium"/>
              <a:sym typeface="PFDinTextCondPro-Medium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8417" y="934278"/>
            <a:ext cx="8578402" cy="2542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4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ПАО </a:t>
            </a:r>
            <a:r>
              <a:rPr lang="ru-RU" sz="1400" kern="1200" dirty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«Россети Сибирь» </a:t>
            </a:r>
            <a:r>
              <a:rPr lang="ru-RU" sz="14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проводит закупки </a:t>
            </a:r>
            <a:r>
              <a:rPr lang="ru-RU" sz="1400" kern="1200" dirty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в электронном </a:t>
            </a:r>
            <a:r>
              <a:rPr lang="ru-RU" sz="14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виде </a:t>
            </a:r>
            <a:r>
              <a:rPr lang="ru-RU" sz="1400" kern="1200" dirty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по правилам и регламенту электронной торговой </a:t>
            </a:r>
            <a:r>
              <a:rPr lang="ru-RU" sz="14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площадки</a:t>
            </a:r>
            <a:r>
              <a:rPr lang="en-US" sz="14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:</a:t>
            </a:r>
            <a:endParaRPr lang="ru-RU" sz="1400" kern="1200" dirty="0" smtClean="0">
              <a:solidFill>
                <a:prstClr val="black"/>
              </a:solidFill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</a:endParaRPr>
          </a:p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endParaRPr lang="ru-RU" sz="1600" kern="1200" dirty="0">
              <a:solidFill>
                <a:prstClr val="black"/>
              </a:solidFill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</a:endParaRPr>
          </a:p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6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                                                       </a:t>
            </a:r>
          </a:p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600" kern="1200" dirty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6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                                                      - </a:t>
            </a:r>
            <a:r>
              <a:rPr lang="ru-RU" sz="14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секция </a:t>
            </a:r>
            <a:r>
              <a:rPr lang="ru-RU" sz="1400" kern="1200" dirty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для закупок, в которых могут участвовать любые участники</a:t>
            </a:r>
          </a:p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6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600" kern="1200" dirty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6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                                                      - </a:t>
            </a:r>
            <a:r>
              <a:rPr lang="ru-RU" sz="14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секция </a:t>
            </a:r>
            <a:r>
              <a:rPr lang="ru-RU" sz="1400" kern="1200" dirty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для закупок, в которых могут участвовать только </a:t>
            </a:r>
            <a:r>
              <a:rPr lang="ru-RU" sz="14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субъекты МСП</a:t>
            </a:r>
          </a:p>
          <a:p>
            <a:pPr lvl="0" algn="just" defTabSz="457200" hangingPunct="1">
              <a:spcBef>
                <a:spcPct val="20000"/>
              </a:spcBef>
              <a:spcAft>
                <a:spcPts val="600"/>
              </a:spcAft>
            </a:pPr>
            <a:r>
              <a:rPr lang="ru-RU" sz="1600" kern="1200" dirty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600" kern="1200" dirty="0" smtClean="0">
                <a:solidFill>
                  <a:prstClr val="black"/>
                </a:solidFill>
                <a:latin typeface="PF Din Text Cond Pro Light" panose="02000000000000000000" pitchFamily="2" charset="0"/>
                <a:ea typeface="+mn-ea"/>
                <a:cs typeface="Times New Roman" panose="02020603050405020304" pitchFamily="18" charset="0"/>
              </a:rPr>
              <a:t>                                      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4980" y="2019692"/>
            <a:ext cx="2179982" cy="307775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sz="1400" b="1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www.rosseti.roseltorg.ru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4979" y="2748102"/>
            <a:ext cx="2179983" cy="307775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sz="1400" b="1" kern="1200" dirty="0">
                <a:solidFill>
                  <a:prstClr val="black"/>
                </a:solidFill>
                <a:latin typeface="PF Din Text Cond Pro Light" panose="02000000000000000000" pitchFamily="2" charset="0"/>
                <a:cs typeface="Times New Roman" panose="02020603050405020304" pitchFamily="18" charset="0"/>
              </a:rPr>
              <a:t>www.msp.roseltorg.ru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4978" y="1383373"/>
            <a:ext cx="8189421" cy="307775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/>
              <a:t>Единая Электронная Торговая Площадка (ЕЭТП) – </a:t>
            </a:r>
            <a:r>
              <a:rPr lang="en-US" sz="1400" b="1" dirty="0" smtClean="0"/>
              <a:t>www.roseltorg.ru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05694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3"/>
          <p:cNvSpPr txBox="1"/>
          <p:nvPr/>
        </p:nvSpPr>
        <p:spPr>
          <a:xfrm>
            <a:off x="7760109" y="222428"/>
            <a:ext cx="358627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sym typeface="Arial Narrow"/>
              </a:rPr>
              <a:t>2</a:t>
            </a:r>
          </a:p>
        </p:txBody>
      </p:sp>
      <p:sp>
        <p:nvSpPr>
          <p:cNvPr id="444" name="Прямоугольник 2"/>
          <p:cNvSpPr txBox="1"/>
          <p:nvPr/>
        </p:nvSpPr>
        <p:spPr>
          <a:xfrm>
            <a:off x="470777" y="1444927"/>
            <a:ext cx="783230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105276" marR="0" lvl="0" indent="-105276" algn="l" defTabSz="682679" rtl="0" eaLnBrk="1" fontAlgn="auto" latinLnBrk="0" hangingPunct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1400">
                <a:latin typeface="PFDinTextCondPro-Light"/>
                <a:ea typeface="PFDinTextCondPro-Light"/>
                <a:cs typeface="PFDinTextCondPro-Light"/>
                <a:sym typeface="PFDinTextCondPro-Light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Light" panose="02000000000000000000" pitchFamily="2" charset="0"/>
              <a:sym typeface="PFDinTextCondPro-Light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2057822" y="274925"/>
            <a:ext cx="684442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1600" dirty="0" smtClean="0">
                <a:latin typeface="PFDinTextCondPro-Medium"/>
                <a:sym typeface="PFDinTextCondPro-Medium"/>
              </a:rPr>
              <a:t>ИНФОРМАЦИОННОЕ ОБЕСПЕЧЕНИЕ ЗАКУПОК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Medium"/>
              <a:sym typeface="PFDinTextCondPro-Medium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4854" y="947530"/>
            <a:ext cx="1683546" cy="3856383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265378" y="1583426"/>
            <a:ext cx="172992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000" b="1" dirty="0"/>
              <a:t>Официальный сайт для размещения информация о закупках сайт, предусмотренный законодательством РФ (</a:t>
            </a:r>
            <a:r>
              <a:rPr lang="ru-RU" sz="1000" b="1" dirty="0">
                <a:hlinkClick r:id="rId3"/>
              </a:rPr>
              <a:t>www.zakupki.gov.ru</a:t>
            </a:r>
            <a:r>
              <a:rPr lang="ru-RU" sz="1000" b="1" dirty="0" smtClean="0"/>
              <a:t>). </a:t>
            </a:r>
            <a:endParaRPr lang="ru-RU" sz="1000" b="1" dirty="0"/>
          </a:p>
          <a:p>
            <a:pPr lvl="0" algn="ctr"/>
            <a:endParaRPr lang="ru-RU" sz="1000" b="1" dirty="0" smtClean="0"/>
          </a:p>
          <a:p>
            <a:pPr lvl="0" algn="ctr"/>
            <a:r>
              <a:rPr lang="ru-RU" sz="1000" b="1" dirty="0" smtClean="0"/>
              <a:t>Информация </a:t>
            </a:r>
            <a:r>
              <a:rPr lang="ru-RU" sz="1000" b="1" dirty="0"/>
              <a:t>дублируется на сайте Общества (</a:t>
            </a:r>
            <a:r>
              <a:rPr lang="ru-RU" sz="1000" b="1" dirty="0" smtClean="0">
                <a:hlinkClick r:id="rId4"/>
              </a:rPr>
              <a:t>www.r</a:t>
            </a:r>
            <a:r>
              <a:rPr lang="en-US" sz="1000" b="1" dirty="0">
                <a:hlinkClick r:id="rId4"/>
              </a:rPr>
              <a:t>o</a:t>
            </a:r>
            <a:r>
              <a:rPr lang="ru-RU" sz="1000" b="1" dirty="0" smtClean="0">
                <a:hlinkClick r:id="rId4"/>
              </a:rPr>
              <a:t>s</a:t>
            </a:r>
            <a:r>
              <a:rPr lang="en-US" sz="1000" b="1" dirty="0" err="1" smtClean="0">
                <a:hlinkClick r:id="rId4"/>
              </a:rPr>
              <a:t>seti</a:t>
            </a:r>
            <a:r>
              <a:rPr lang="ru-RU" sz="1000" b="1" dirty="0" smtClean="0">
                <a:hlinkClick r:id="rId4"/>
              </a:rPr>
              <a:t>-sib.ru</a:t>
            </a:r>
            <a:r>
              <a:rPr lang="ru-RU" sz="1000" b="1" dirty="0" smtClean="0"/>
              <a:t>).</a:t>
            </a:r>
          </a:p>
          <a:p>
            <a:pPr lvl="0" algn="ctr"/>
            <a:endParaRPr lang="ru-RU" sz="1000" dirty="0"/>
          </a:p>
          <a:p>
            <a:pPr lvl="0" algn="ctr"/>
            <a:endParaRPr lang="ru-RU" sz="1000" dirty="0" smtClean="0"/>
          </a:p>
          <a:p>
            <a:pPr lvl="0" algn="ctr"/>
            <a:endParaRPr lang="ru-RU" sz="1000" dirty="0"/>
          </a:p>
          <a:p>
            <a:pPr lvl="0" algn="ctr"/>
            <a:endParaRPr lang="ru-RU" sz="1000" dirty="0" smtClean="0"/>
          </a:p>
          <a:p>
            <a:pPr lvl="0" algn="ctr"/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95298" y="613480"/>
            <a:ext cx="690694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Положение </a:t>
            </a:r>
            <a:r>
              <a:rPr lang="ru-RU" sz="1100" dirty="0">
                <a:latin typeface="PF Din Text Comp Pro Light" panose="02000000000000000000" pitchFamily="2" charset="0"/>
              </a:rPr>
              <a:t>о закупки (изменения в него) – в течении </a:t>
            </a:r>
            <a:r>
              <a:rPr lang="ru-RU" sz="1100" b="1" dirty="0">
                <a:latin typeface="PF Din Text Comp Pro Light" panose="02000000000000000000" pitchFamily="2" charset="0"/>
              </a:rPr>
              <a:t>15 дней </a:t>
            </a:r>
            <a:r>
              <a:rPr lang="ru-RU" sz="1100" dirty="0">
                <a:latin typeface="PF Din Text Comp Pro Light" panose="02000000000000000000" pitchFamily="2" charset="0"/>
              </a:rPr>
              <a:t>со дня утверждения</a:t>
            </a:r>
          </a:p>
          <a:p>
            <a:pPr lvl="0" algn="just"/>
            <a:r>
              <a:rPr lang="ru-RU" sz="1400" b="1" dirty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План </a:t>
            </a:r>
            <a:r>
              <a:rPr lang="ru-RU" sz="1100" dirty="0">
                <a:latin typeface="PF Din Text Comp Pro Light" panose="02000000000000000000" pitchFamily="2" charset="0"/>
              </a:rPr>
              <a:t>закупки на год – в течении </a:t>
            </a:r>
            <a:r>
              <a:rPr lang="ru-RU" sz="1100" b="1" dirty="0">
                <a:latin typeface="PF Din Text Comp Pro Light" panose="02000000000000000000" pitchFamily="2" charset="0"/>
              </a:rPr>
              <a:t>10 дней </a:t>
            </a:r>
            <a:r>
              <a:rPr lang="ru-RU" sz="1100" dirty="0">
                <a:latin typeface="PF Din Text Comp Pro Light" panose="02000000000000000000" pitchFamily="2" charset="0"/>
              </a:rPr>
              <a:t>со дня утверждения, но не позднее 31 декабря текущего года</a:t>
            </a:r>
          </a:p>
          <a:p>
            <a:pPr lvl="0" algn="just"/>
            <a:r>
              <a:rPr lang="ru-RU" sz="1400" b="1" dirty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Вносимые </a:t>
            </a:r>
            <a:r>
              <a:rPr lang="ru-RU" sz="1100" dirty="0">
                <a:latin typeface="PF Din Text Comp Pro Light" panose="02000000000000000000" pitchFamily="2" charset="0"/>
              </a:rPr>
              <a:t>изменения в План закупки - в течении </a:t>
            </a:r>
            <a:r>
              <a:rPr lang="ru-RU" sz="1100" b="1" dirty="0">
                <a:latin typeface="PF Din Text Comp Pro Light" panose="02000000000000000000" pitchFamily="2" charset="0"/>
              </a:rPr>
              <a:t>10 дней </a:t>
            </a:r>
            <a:r>
              <a:rPr lang="ru-RU" sz="1100" dirty="0">
                <a:latin typeface="PF Din Text Comp Pro Light" panose="02000000000000000000" pitchFamily="2" charset="0"/>
              </a:rPr>
              <a:t>со дня утверждения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Извещение </a:t>
            </a:r>
            <a:r>
              <a:rPr lang="ru-RU" sz="1100" dirty="0">
                <a:latin typeface="PF Din Text Comp Pro Light" panose="02000000000000000000" pitchFamily="2" charset="0"/>
              </a:rPr>
              <a:t>о проведении закупки, документация о закупке и проект договора – </a:t>
            </a:r>
            <a:r>
              <a:rPr lang="ru-RU" sz="1100" b="1" dirty="0">
                <a:latin typeface="PF Din Text Comp Pro Light" panose="02000000000000000000" pitchFamily="2" charset="0"/>
              </a:rPr>
              <a:t>в сроки определенные в ОРД о проведении закупки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Изменения </a:t>
            </a:r>
            <a:r>
              <a:rPr lang="ru-RU" sz="1100" dirty="0">
                <a:latin typeface="PF Din Text Comp Pro Light" panose="02000000000000000000" pitchFamily="2" charset="0"/>
              </a:rPr>
              <a:t>вносимые в извещение – не позднее </a:t>
            </a:r>
            <a:r>
              <a:rPr lang="ru-RU" sz="1100" b="1" dirty="0">
                <a:latin typeface="PF Din Text Comp Pro Light" panose="02000000000000000000" pitchFamily="2" charset="0"/>
              </a:rPr>
              <a:t>3-х дней </a:t>
            </a:r>
            <a:r>
              <a:rPr lang="ru-RU" sz="1100" dirty="0">
                <a:latin typeface="PF Din Text Comp Pro Light" panose="02000000000000000000" pitchFamily="2" charset="0"/>
              </a:rPr>
              <a:t>со дня принятия решения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Разъяснения </a:t>
            </a:r>
            <a:r>
              <a:rPr lang="ru-RU" sz="1100" dirty="0">
                <a:latin typeface="PF Din Text Comp Pro Light" panose="02000000000000000000" pitchFamily="2" charset="0"/>
              </a:rPr>
              <a:t>извещения о проведении закупки и (или) документации о закупке - не позднее </a:t>
            </a:r>
            <a:r>
              <a:rPr lang="ru-RU" sz="1100" b="1" dirty="0">
                <a:latin typeface="PF Din Text Comp Pro Light" panose="02000000000000000000" pitchFamily="2" charset="0"/>
              </a:rPr>
              <a:t>3 рабочих дней </a:t>
            </a:r>
            <a:r>
              <a:rPr lang="ru-RU" sz="1100" dirty="0">
                <a:latin typeface="PF Din Text Comp Pro Light" panose="02000000000000000000" pitchFamily="2" charset="0"/>
              </a:rPr>
              <a:t>с даты поступления запроса 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Решение </a:t>
            </a:r>
            <a:r>
              <a:rPr lang="ru-RU" sz="1100" dirty="0">
                <a:latin typeface="PF Din Text Comp Pro Light" panose="02000000000000000000" pitchFamily="2" charset="0"/>
              </a:rPr>
              <a:t>об отмене закупки – </a:t>
            </a:r>
            <a:r>
              <a:rPr lang="ru-RU" sz="1100" b="1" dirty="0">
                <a:latin typeface="PF Din Text Comp Pro Light" panose="02000000000000000000" pitchFamily="2" charset="0"/>
              </a:rPr>
              <a:t>в день </a:t>
            </a:r>
            <a:r>
              <a:rPr lang="ru-RU" sz="1100" dirty="0">
                <a:latin typeface="PF Din Text Comp Pro Light" panose="02000000000000000000" pitchFamily="2" charset="0"/>
              </a:rPr>
              <a:t>принятия такого решения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Уведомление </a:t>
            </a:r>
            <a:r>
              <a:rPr lang="ru-RU" sz="1100" dirty="0">
                <a:latin typeface="PF Din Text Comp Pro Light" panose="02000000000000000000" pitchFamily="2" charset="0"/>
              </a:rPr>
              <a:t>о продлении срока подачи заявок – не позднее </a:t>
            </a:r>
            <a:r>
              <a:rPr lang="ru-RU" sz="1100" b="1" dirty="0">
                <a:latin typeface="PF Din Text Comp Pro Light" panose="02000000000000000000" pitchFamily="2" charset="0"/>
              </a:rPr>
              <a:t>1 дня</a:t>
            </a:r>
            <a:r>
              <a:rPr lang="ru-RU" sz="1100" dirty="0">
                <a:latin typeface="PF Din Text Comp Pro Light" panose="02000000000000000000" pitchFamily="2" charset="0"/>
              </a:rPr>
              <a:t> со дня принятия решения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Протоколы</a:t>
            </a:r>
            <a:r>
              <a:rPr lang="ru-RU" sz="1100" dirty="0">
                <a:latin typeface="PF Din Text Comp Pro Light" panose="02000000000000000000" pitchFamily="2" charset="0"/>
              </a:rPr>
              <a:t>, составляемые в процессе проведения закупки </a:t>
            </a:r>
            <a:r>
              <a:rPr lang="ru-RU" sz="1100" dirty="0" smtClean="0">
                <a:latin typeface="PF Din Text Comp Pro Light" panose="02000000000000000000" pitchFamily="2" charset="0"/>
              </a:rPr>
              <a:t>– </a:t>
            </a:r>
            <a:r>
              <a:rPr lang="ru-RU" sz="1100" dirty="0">
                <a:latin typeface="PF Din Text Comp Pro Light" panose="02000000000000000000" pitchFamily="2" charset="0"/>
              </a:rPr>
              <a:t>не позднее </a:t>
            </a:r>
            <a:r>
              <a:rPr lang="ru-RU" sz="1100" b="1" dirty="0">
                <a:latin typeface="PF Din Text Comp Pro Light" panose="02000000000000000000" pitchFamily="2" charset="0"/>
              </a:rPr>
              <a:t>3 дней </a:t>
            </a:r>
            <a:r>
              <a:rPr lang="ru-RU" sz="1100" dirty="0">
                <a:latin typeface="PF Din Text Comp Pro Light" panose="02000000000000000000" pitchFamily="2" charset="0"/>
              </a:rPr>
              <a:t>со дня подписания таких протоколов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Сведения </a:t>
            </a:r>
            <a:r>
              <a:rPr lang="ru-RU" sz="1100" dirty="0">
                <a:latin typeface="PF Din Text Comp Pro Light" panose="02000000000000000000" pitchFamily="2" charset="0"/>
              </a:rPr>
              <a:t>о договоре, заключенном Заказчиком по результатам закупки – не позднее </a:t>
            </a:r>
            <a:r>
              <a:rPr lang="ru-RU" sz="1100" b="1" dirty="0">
                <a:latin typeface="PF Din Text Comp Pro Light" panose="02000000000000000000" pitchFamily="2" charset="0"/>
              </a:rPr>
              <a:t>3 рабочих дней </a:t>
            </a:r>
            <a:r>
              <a:rPr lang="ru-RU" sz="1100" dirty="0">
                <a:latin typeface="PF Din Text Comp Pro Light" panose="02000000000000000000" pitchFamily="2" charset="0"/>
              </a:rPr>
              <a:t>со дня заключения договора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Сведения </a:t>
            </a:r>
            <a:r>
              <a:rPr lang="ru-RU" sz="1100" dirty="0">
                <a:latin typeface="PF Din Text Comp Pro Light" panose="02000000000000000000" pitchFamily="2" charset="0"/>
              </a:rPr>
              <a:t>об исполнении или расторжении договора – не позднее </a:t>
            </a:r>
            <a:r>
              <a:rPr lang="ru-RU" sz="1100" b="1" dirty="0">
                <a:latin typeface="PF Din Text Comp Pro Light" panose="02000000000000000000" pitchFamily="2" charset="0"/>
              </a:rPr>
              <a:t>10 дней </a:t>
            </a:r>
            <a:r>
              <a:rPr lang="ru-RU" sz="1100" dirty="0">
                <a:latin typeface="PF Din Text Comp Pro Light" panose="02000000000000000000" pitchFamily="2" charset="0"/>
              </a:rPr>
              <a:t>со дня исполнения или расторжения договора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Сведения </a:t>
            </a:r>
            <a:r>
              <a:rPr lang="ru-RU" sz="1100" dirty="0">
                <a:latin typeface="PF Din Text Comp Pro Light" panose="02000000000000000000" pitchFamily="2" charset="0"/>
              </a:rPr>
              <a:t>об изменении объема, цены приобретаемой продукции, сроках исполнения договора относительно информации, содержащейся в протоколе, </a:t>
            </a:r>
            <a:r>
              <a:rPr lang="ru-RU" sz="1100" dirty="0" smtClean="0">
                <a:latin typeface="PF Din Text Comp Pro Light" panose="02000000000000000000" pitchFamily="2" charset="0"/>
              </a:rPr>
              <a:t>по </a:t>
            </a:r>
            <a:r>
              <a:rPr lang="ru-RU" sz="1100" dirty="0">
                <a:latin typeface="PF Din Text Comp Pro Light" panose="02000000000000000000" pitchFamily="2" charset="0"/>
              </a:rPr>
              <a:t>итогам </a:t>
            </a:r>
            <a:r>
              <a:rPr lang="ru-RU" sz="1100" dirty="0" smtClean="0">
                <a:latin typeface="PF Din Text Comp Pro Light" panose="02000000000000000000" pitchFamily="2" charset="0"/>
              </a:rPr>
              <a:t>закупки </a:t>
            </a:r>
            <a:r>
              <a:rPr lang="ru-RU" sz="1100" dirty="0">
                <a:latin typeface="PF Din Text Comp Pro Light" panose="02000000000000000000" pitchFamily="2" charset="0"/>
              </a:rPr>
              <a:t>– не позднее </a:t>
            </a:r>
            <a:r>
              <a:rPr lang="ru-RU" sz="1100" b="1" dirty="0">
                <a:latin typeface="PF Din Text Comp Pro Light" panose="02000000000000000000" pitchFamily="2" charset="0"/>
              </a:rPr>
              <a:t>10 дней </a:t>
            </a:r>
            <a:r>
              <a:rPr lang="ru-RU" sz="1100" dirty="0">
                <a:latin typeface="PF Din Text Comp Pro Light" panose="02000000000000000000" pitchFamily="2" charset="0"/>
              </a:rPr>
              <a:t>со дня внесения соответствующих изменений в договор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Сведения </a:t>
            </a:r>
            <a:r>
              <a:rPr lang="ru-RU" sz="1100" dirty="0">
                <a:latin typeface="PF Din Text Comp Pro Light" panose="02000000000000000000" pitchFamily="2" charset="0"/>
              </a:rPr>
              <a:t>о количестве и общей стоимости договоров, </a:t>
            </a:r>
            <a:r>
              <a:rPr lang="ru-RU" sz="1100" dirty="0" smtClean="0">
                <a:latin typeface="PF Din Text Comp Pro Light" panose="02000000000000000000" pitchFamily="2" charset="0"/>
              </a:rPr>
              <a:t>по </a:t>
            </a:r>
            <a:r>
              <a:rPr lang="ru-RU" sz="1100" dirty="0">
                <a:latin typeface="PF Din Text Comp Pro Light" panose="02000000000000000000" pitchFamily="2" charset="0"/>
              </a:rPr>
              <a:t>результатам </a:t>
            </a:r>
            <a:r>
              <a:rPr lang="ru-RU" sz="1100" dirty="0" smtClean="0">
                <a:latin typeface="PF Din Text Comp Pro Light" panose="02000000000000000000" pitchFamily="2" charset="0"/>
              </a:rPr>
              <a:t>закупки </a:t>
            </a:r>
            <a:r>
              <a:rPr lang="ru-RU" sz="1100" dirty="0">
                <a:latin typeface="PF Din Text Comp Pro Light" panose="02000000000000000000" pitchFamily="2" charset="0"/>
              </a:rPr>
              <a:t>– </a:t>
            </a:r>
            <a:r>
              <a:rPr lang="ru-RU" sz="1100" b="1" dirty="0">
                <a:latin typeface="PF Din Text Comp Pro Light" panose="02000000000000000000" pitchFamily="2" charset="0"/>
              </a:rPr>
              <a:t>ежемесячно, не позднее 10 числа месяца, следующего за отчетным 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Сведения </a:t>
            </a:r>
            <a:r>
              <a:rPr lang="ru-RU" sz="1100" dirty="0">
                <a:latin typeface="PF Din Text Comp Pro Light" panose="02000000000000000000" pitchFamily="2" charset="0"/>
              </a:rPr>
              <a:t>о количестве и общей стоимости договоров, заключенных по результатам закупки у </a:t>
            </a:r>
            <a:r>
              <a:rPr lang="ru-RU" sz="1100" dirty="0" smtClean="0">
                <a:latin typeface="PF Din Text Comp Pro Light" panose="02000000000000000000" pitchFamily="2" charset="0"/>
              </a:rPr>
              <a:t>ЕИ </a:t>
            </a:r>
            <a:r>
              <a:rPr lang="ru-RU" sz="1100" dirty="0">
                <a:latin typeface="PF Din Text Comp Pro Light" panose="02000000000000000000" pitchFamily="2" charset="0"/>
              </a:rPr>
              <a:t>(исполнителя, подрядчика) – </a:t>
            </a:r>
            <a:r>
              <a:rPr lang="ru-RU" sz="1100" b="1" dirty="0">
                <a:latin typeface="PF Din Text Comp Pro Light" panose="02000000000000000000" pitchFamily="2" charset="0"/>
              </a:rPr>
              <a:t>ежемесячно,</a:t>
            </a:r>
            <a:r>
              <a:rPr lang="ru-RU" sz="1100" dirty="0">
                <a:latin typeface="PF Din Text Comp Pro Light" panose="02000000000000000000" pitchFamily="2" charset="0"/>
              </a:rPr>
              <a:t> </a:t>
            </a:r>
            <a:r>
              <a:rPr lang="ru-RU" sz="1100" b="1" dirty="0">
                <a:latin typeface="PF Din Text Comp Pro Light" panose="02000000000000000000" pitchFamily="2" charset="0"/>
              </a:rPr>
              <a:t>не позднее 10 числа месяца, следующего за отчетным месяцем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Сведения </a:t>
            </a:r>
            <a:r>
              <a:rPr lang="ru-RU" sz="1100" dirty="0">
                <a:latin typeface="PF Din Text Comp Pro Light" panose="02000000000000000000" pitchFamily="2" charset="0"/>
              </a:rPr>
              <a:t>о количестве и общей стоимости договоров, заключенных с </a:t>
            </a:r>
            <a:r>
              <a:rPr lang="ru-RU" sz="1100" dirty="0" smtClean="0">
                <a:latin typeface="PF Din Text Comp Pro Light" panose="02000000000000000000" pitchFamily="2" charset="0"/>
              </a:rPr>
              <a:t>ЕИ </a:t>
            </a:r>
            <a:r>
              <a:rPr lang="ru-RU" sz="1100" dirty="0">
                <a:latin typeface="PF Din Text Comp Pro Light" panose="02000000000000000000" pitchFamily="2" charset="0"/>
              </a:rPr>
              <a:t>(исполнителем, подрядчиком) по результатам конкурентной закупки, признанной несостоявшейся - </a:t>
            </a:r>
            <a:r>
              <a:rPr lang="ru-RU" sz="1100" b="1" dirty="0">
                <a:latin typeface="PF Din Text Comp Pro Light" panose="02000000000000000000" pitchFamily="2" charset="0"/>
              </a:rPr>
              <a:t>ежемесячно,</a:t>
            </a:r>
            <a:r>
              <a:rPr lang="ru-RU" sz="1100" dirty="0">
                <a:latin typeface="PF Din Text Comp Pro Light" panose="02000000000000000000" pitchFamily="2" charset="0"/>
              </a:rPr>
              <a:t> </a:t>
            </a:r>
            <a:r>
              <a:rPr lang="ru-RU" sz="1100" b="1" dirty="0">
                <a:latin typeface="PF Din Text Comp Pro Light" panose="02000000000000000000" pitchFamily="2" charset="0"/>
              </a:rPr>
              <a:t>не позднее 10 числа месяца, следующего за отчетным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Информация </a:t>
            </a:r>
            <a:r>
              <a:rPr lang="ru-RU" sz="1100" dirty="0">
                <a:latin typeface="PF Din Text Comp Pro Light" panose="02000000000000000000" pitchFamily="2" charset="0"/>
              </a:rPr>
              <a:t>о годовом объеме закупки, которую заказчики обязаны осуществить у субъектов МСП - </a:t>
            </a:r>
            <a:r>
              <a:rPr lang="ru-RU" sz="1100" b="1" dirty="0">
                <a:latin typeface="PF Din Text Comp Pro Light" panose="02000000000000000000" pitchFamily="2" charset="0"/>
              </a:rPr>
              <a:t>не позднее 1 февраля </a:t>
            </a:r>
            <a:r>
              <a:rPr lang="ru-RU" sz="1100" dirty="0">
                <a:latin typeface="PF Din Text Comp Pro Light" panose="02000000000000000000" pitchFamily="2" charset="0"/>
              </a:rPr>
              <a:t>года, следующего за прошедшим календарным годом</a:t>
            </a:r>
          </a:p>
          <a:p>
            <a:pPr lvl="0" algn="just"/>
            <a:r>
              <a:rPr lang="ru-RU" sz="1400" b="1" dirty="0" smtClean="0">
                <a:latin typeface="PF Din Text Comp Pro Light" panose="02000000000000000000" pitchFamily="2" charset="0"/>
              </a:rPr>
              <a:t>*</a:t>
            </a:r>
            <a:r>
              <a:rPr lang="ru-RU" sz="1100" dirty="0" smtClean="0">
                <a:latin typeface="PF Din Text Comp Pro Light" panose="02000000000000000000" pitchFamily="2" charset="0"/>
              </a:rPr>
              <a:t> Перечень </a:t>
            </a:r>
            <a:r>
              <a:rPr lang="ru-RU" sz="1100" dirty="0">
                <a:latin typeface="PF Din Text Comp Pro Light" panose="02000000000000000000" pitchFamily="2" charset="0"/>
              </a:rPr>
              <a:t>товаров, работ, услуг, закупка которых осуществляется среди субъектов МСП</a:t>
            </a:r>
          </a:p>
        </p:txBody>
      </p:sp>
    </p:spTree>
    <p:extLst>
      <p:ext uri="{BB962C8B-B14F-4D97-AF65-F5344CB8AC3E}">
        <p14:creationId xmlns:p14="http://schemas.microsoft.com/office/powerpoint/2010/main" val="14326991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3"/>
          <p:cNvSpPr txBox="1"/>
          <p:nvPr/>
        </p:nvSpPr>
        <p:spPr>
          <a:xfrm>
            <a:off x="7760109" y="222428"/>
            <a:ext cx="358627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sym typeface="Arial Narrow"/>
              </a:rPr>
              <a:t>2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2057822" y="274925"/>
            <a:ext cx="684442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FDinTextCondPro-Medium"/>
                <a:sym typeface="PFDinTextCondPro-Medium"/>
              </a:rPr>
              <a:t>РЕЗУЛЬТАТЫ ЗАКУПОЧНОЙ ДЕЯТЕЛЬНОСТИ ПАО «РОССЕТИ СИБИРЬ»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Medium"/>
              <a:sym typeface="PFDinTextCondPro-Medium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1181" y="864632"/>
            <a:ext cx="8175637" cy="886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 Din Text Cond Pro Light" panose="02000000000000000000" pitchFamily="2" charset="0"/>
              <a:ea typeface="+mn-ea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2214" y="3520138"/>
            <a:ext cx="96826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1200" dirty="0" smtClean="0">
                <a:solidFill>
                  <a:srgbClr val="1F497D"/>
                </a:solidFill>
                <a:latin typeface="PFDinTextCondPro-Medium" panose="02000500000000020004" pitchFamily="2" charset="0"/>
                <a:ea typeface="Dotum" panose="020B0600000101010101" pitchFamily="34" charset="-127"/>
                <a:cs typeface="Times New Roman" panose="02020603050405020304" pitchFamily="18" charset="0"/>
              </a:rPr>
              <a:t>1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Medium" panose="02000500000000020004" pitchFamily="2" charset="0"/>
                <a:ea typeface="Dotum" panose="020B0600000101010101" pitchFamily="34" charset="-127"/>
                <a:cs typeface="Times New Roman" panose="02020603050405020304" pitchFamily="18" charset="0"/>
                <a:sym typeface="Calibri"/>
              </a:rPr>
              <a:t>,610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PFDinTextCondPro-Medium" panose="02000500000000020004" pitchFamily="2" charset="0"/>
              <a:ea typeface="Dotum" panose="020B0600000101010101" pitchFamily="34" charset="-127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0092" y="3574658"/>
            <a:ext cx="2649864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Dotum" panose="020B0600000101010101" pitchFamily="34" charset="-127"/>
                <a:cs typeface="Times New Roman" panose="02020603050405020304" pitchFamily="18" charset="0"/>
                <a:sym typeface="Calibri"/>
              </a:rPr>
              <a:t>тысяч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FDinTextCondPro-Light" panose="02000000000000000000" pitchFamily="2" charset="0"/>
                <a:ea typeface="Calibri"/>
                <a:cs typeface="Times New Roman" panose="02020603050405020304" pitchFamily="18" charset="0"/>
                <a:sym typeface="Calibri"/>
              </a:rPr>
              <a:t>закупочных процедур</a:t>
            </a:r>
            <a:endParaRPr kumimoji="0" lang="ru-RU" sz="1200" b="0" i="1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PFDinTextCondPro-Light" panose="02000000000000000000" pitchFamily="2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4617" y="4230500"/>
            <a:ext cx="115573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Medium" panose="02000500000000020004" pitchFamily="2" charset="0"/>
                <a:ea typeface="Dotum" panose="020B0600000101010101" pitchFamily="34" charset="-127"/>
                <a:cs typeface="Times New Roman" panose="02020603050405020304" pitchFamily="18" charset="0"/>
                <a:sym typeface="Calibri"/>
              </a:rPr>
              <a:t>25,07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PFDinTextCondPro-Medium" panose="02000500000000020004" pitchFamily="2" charset="0"/>
              <a:ea typeface="Dotum" panose="020B0600000101010101" pitchFamily="34" charset="-127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98099" y="4192687"/>
            <a:ext cx="311726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Dotum" panose="020B0600000101010101" pitchFamily="34" charset="-127"/>
                <a:cs typeface="Times New Roman" panose="02020603050405020304" pitchFamily="18" charset="0"/>
                <a:sym typeface="Calibri"/>
              </a:rPr>
              <a:t>млрд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Dotum" panose="020B0600000101010101" pitchFamily="34" charset="-127"/>
                <a:cs typeface="Times New Roman" panose="02020603050405020304" pitchFamily="18" charset="0"/>
                <a:sym typeface="Calibri"/>
              </a:rPr>
              <a:t>рублей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FDinTextCondPro-Light" panose="02000000000000000000" pitchFamily="2" charset="0"/>
                <a:ea typeface="Calibri"/>
                <a:cs typeface="Times New Roman" panose="02020603050405020304" pitchFamily="18" charset="0"/>
                <a:sym typeface="Calibri"/>
              </a:rPr>
              <a:t>общая фактическая </a:t>
            </a:r>
            <a:b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FDinTextCondPro-Light" panose="02000000000000000000" pitchFamily="2" charset="0"/>
                <a:ea typeface="Calibri"/>
                <a:cs typeface="Times New Roman" panose="02020603050405020304" pitchFamily="18" charset="0"/>
                <a:sym typeface="Calibri"/>
              </a:rPr>
            </a:b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FDinTextCondPro-Light" panose="02000000000000000000" pitchFamily="2" charset="0"/>
                <a:ea typeface="Calibri"/>
                <a:cs typeface="Times New Roman" panose="02020603050405020304" pitchFamily="18" charset="0"/>
                <a:sym typeface="Calibri"/>
              </a:rPr>
              <a:t>стоимость закупочных процедур</a:t>
            </a:r>
            <a:endParaRPr kumimoji="0" lang="ru-RU" sz="1200" b="0" i="1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PFDinTextCondPro-Light" panose="02000000000000000000" pitchFamily="2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6666" y="3896824"/>
            <a:ext cx="1019819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1200" dirty="0" smtClean="0">
                <a:solidFill>
                  <a:srgbClr val="1F497D"/>
                </a:solidFill>
                <a:latin typeface="PFDinTextCondPro-Medium" panose="02000500000000020004" pitchFamily="2" charset="0"/>
                <a:ea typeface="Dotum" panose="020B0600000101010101" pitchFamily="34" charset="-127"/>
                <a:cs typeface="Times New Roman" panose="02020603050405020304" pitchFamily="18" charset="0"/>
              </a:rPr>
              <a:t>2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Medium" panose="02000500000000020004" pitchFamily="2" charset="0"/>
                <a:ea typeface="Dotum" panose="020B0600000101010101" pitchFamily="34" charset="-127"/>
                <a:cs typeface="Times New Roman" panose="02020603050405020304" pitchFamily="18" charset="0"/>
                <a:sym typeface="Calibri"/>
              </a:rPr>
              <a:t>,13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PFDinTextCondPro-Medium" panose="02000500000000020004" pitchFamily="2" charset="0"/>
              <a:ea typeface="Dotum" panose="020B0600000101010101" pitchFamily="34" charset="-127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96963" y="3917743"/>
            <a:ext cx="3175037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Dotum" panose="020B0600000101010101" pitchFamily="34" charset="-127"/>
                <a:cs typeface="Times New Roman" panose="02020603050405020304" pitchFamily="18" charset="0"/>
                <a:sym typeface="Calibri"/>
              </a:rPr>
              <a:t>млрд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Dotum" panose="020B0600000101010101" pitchFamily="34" charset="-127"/>
                <a:cs typeface="Times New Roman" panose="02020603050405020304" pitchFamily="18" charset="0"/>
                <a:sym typeface="Calibri"/>
              </a:rPr>
              <a:t>рублей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FDinTextCondPro-Light" panose="02000000000000000000" pitchFamily="2" charset="0"/>
                <a:ea typeface="Calibri"/>
                <a:cs typeface="Times New Roman" panose="02020603050405020304" pitchFamily="18" charset="0"/>
                <a:sym typeface="Calibri"/>
              </a:rPr>
              <a:t>экономический эффект или 7,84%.</a:t>
            </a: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DinTextCondPro-Light" panose="02000000000000000000" pitchFamily="2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08961" y="3863221"/>
            <a:ext cx="1129965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Medium" panose="02000500000000020004" pitchFamily="2" charset="0"/>
                <a:ea typeface="Dotum" panose="020B0600000101010101" pitchFamily="34" charset="-127"/>
                <a:cs typeface="Times New Roman" panose="02020603050405020304" pitchFamily="18" charset="0"/>
                <a:sym typeface="Calibri"/>
              </a:rPr>
              <a:t>100%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PFDinTextCondPro-Medium" panose="02000500000000020004" pitchFamily="2" charset="0"/>
              <a:ea typeface="Dotum" panose="020B0600000101010101" pitchFamily="34" charset="-127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9174" y="3955555"/>
            <a:ext cx="3051696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FDinTextCondPro-Light" panose="02000000000000000000" pitchFamily="2" charset="0"/>
                <a:ea typeface="Calibri"/>
                <a:cs typeface="Times New Roman" panose="02020603050405020304" pitchFamily="18" charset="0"/>
                <a:sym typeface="Calibri"/>
              </a:rPr>
              <a:t>доля закупок на электронных торговых площадках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PFDinTextCondPro-Light" panose="02000000000000000000" pitchFamily="2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69151" y="3520138"/>
            <a:ext cx="87617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Medium" panose="02000500000000020004" pitchFamily="2" charset="0"/>
                <a:ea typeface="Dotum" panose="020B0600000101010101" pitchFamily="34" charset="-127"/>
                <a:cs typeface="Times New Roman" panose="02020603050405020304" pitchFamily="18" charset="0"/>
                <a:sym typeface="Calibri"/>
              </a:rPr>
              <a:t>3,5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PFDinTextCondPro-Medium" panose="02000500000000020004" pitchFamily="2" charset="0"/>
              <a:ea typeface="Dotum" panose="020B0600000101010101" pitchFamily="34" charset="-127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45324" y="3574657"/>
            <a:ext cx="3498676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4F81BD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FDinTextCondPro-Light" panose="02000000000000000000" pitchFamily="2" charset="0"/>
                <a:ea typeface="Calibri"/>
                <a:cs typeface="Times New Roman" panose="02020603050405020304" pitchFamily="18" charset="0"/>
                <a:sym typeface="Calibri"/>
              </a:rPr>
              <a:t>среднее количество участников закупок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FDinTextCondPro-Light" panose="02000000000000000000" pitchFamily="2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grpSp>
        <p:nvGrpSpPr>
          <p:cNvPr id="19" name="Group 16"/>
          <p:cNvGrpSpPr>
            <a:grpSpLocks/>
          </p:cNvGrpSpPr>
          <p:nvPr/>
        </p:nvGrpSpPr>
        <p:grpSpPr bwMode="auto">
          <a:xfrm rot="16200000">
            <a:off x="-783893" y="1820040"/>
            <a:ext cx="2719124" cy="453628"/>
            <a:chOff x="238" y="871"/>
            <a:chExt cx="5439" cy="305"/>
          </a:xfrm>
        </p:grpSpPr>
        <p:sp>
          <p:nvSpPr>
            <p:cNvPr id="20" name="Rectangle 17"/>
            <p:cNvSpPr>
              <a:spLocks noChangeArrowheads="1"/>
            </p:cNvSpPr>
            <p:nvPr/>
          </p:nvSpPr>
          <p:spPr bwMode="gray">
            <a:xfrm>
              <a:off x="238" y="871"/>
              <a:ext cx="5439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5717" tIns="45717" rIns="45717" bIns="45717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PFDinTextCondPro-Medium" panose="02000500000000020004" pitchFamily="2" charset="0"/>
                  <a:ea typeface="+mn-ea"/>
                  <a:cs typeface="Times New Roman" panose="02020603050405020304" pitchFamily="18" charset="0"/>
                  <a:sym typeface="Calibri"/>
                </a:rPr>
                <a:t>2022</a:t>
              </a:r>
              <a:r>
                <a:rPr kumimoji="0" lang="ru-RU" sz="1400" b="0" i="0" u="none" strike="noStrike" kern="0" cap="none" spc="0" normalizeH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PFDinTextCondPro-Medium" panose="02000500000000020004" pitchFamily="2" charset="0"/>
                  <a:ea typeface="+mn-ea"/>
                  <a:cs typeface="Times New Roman" panose="02020603050405020304" pitchFamily="18" charset="0"/>
                  <a:sym typeface="Calibri"/>
                </a:rPr>
                <a:t> </a:t>
              </a: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PFDinTextCondPro-Medium" panose="02000500000000020004" pitchFamily="2" charset="0"/>
                  <a:ea typeface="+mn-ea"/>
                  <a:cs typeface="Times New Roman" panose="02020603050405020304" pitchFamily="18" charset="0"/>
                  <a:sym typeface="Calibri"/>
                </a:rPr>
                <a:t>год</a:t>
              </a:r>
              <a:endPara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Medium" panose="02000500000000020004" pitchFamily="2" charset="0"/>
                <a:ea typeface="+mn-ea"/>
                <a:cs typeface="Times New Roman" panose="02020603050405020304" pitchFamily="18" charset="0"/>
                <a:sym typeface="Calibri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21" name="Line 18"/>
            <p:cNvSpPr>
              <a:spLocks noChangeShapeType="1"/>
            </p:cNvSpPr>
            <p:nvPr/>
          </p:nvSpPr>
          <p:spPr bwMode="gray">
            <a:xfrm>
              <a:off x="250" y="1082"/>
              <a:ext cx="5269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/>
              </a:endParaRPr>
            </a:p>
          </p:txBody>
        </p:sp>
      </p:grpSp>
      <p:grpSp>
        <p:nvGrpSpPr>
          <p:cNvPr id="22" name="Group 16"/>
          <p:cNvGrpSpPr>
            <a:grpSpLocks/>
          </p:cNvGrpSpPr>
          <p:nvPr/>
        </p:nvGrpSpPr>
        <p:grpSpPr bwMode="auto">
          <a:xfrm rot="16200000">
            <a:off x="3889841" y="1842835"/>
            <a:ext cx="2640552" cy="346861"/>
            <a:chOff x="205" y="1360"/>
            <a:chExt cx="5439" cy="305"/>
          </a:xfrm>
        </p:grpSpPr>
        <p:sp>
          <p:nvSpPr>
            <p:cNvPr id="23" name="Rectangle 17"/>
            <p:cNvSpPr>
              <a:spLocks noChangeArrowheads="1"/>
            </p:cNvSpPr>
            <p:nvPr/>
          </p:nvSpPr>
          <p:spPr bwMode="gray">
            <a:xfrm>
              <a:off x="205" y="1360"/>
              <a:ext cx="5439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5717" tIns="45717" rIns="45717" bIns="45717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PFDinTextCondPro-Medium" panose="02000500000000020004" pitchFamily="2" charset="0"/>
                  <a:ea typeface="+mn-ea"/>
                  <a:cs typeface="Times New Roman" panose="02020603050405020304" pitchFamily="18" charset="0"/>
                  <a:sym typeface="Calibri"/>
                </a:rPr>
                <a:t>2022 год</a:t>
              </a:r>
              <a:endPara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Medium" panose="02000500000000020004" pitchFamily="2" charset="0"/>
                <a:ea typeface="+mn-ea"/>
                <a:cs typeface="Times New Roman" panose="02020603050405020304" pitchFamily="18" charset="0"/>
                <a:sym typeface="Calibri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24" name="Line 18"/>
            <p:cNvSpPr>
              <a:spLocks noChangeShapeType="1"/>
            </p:cNvSpPr>
            <p:nvPr/>
          </p:nvSpPr>
          <p:spPr bwMode="gray">
            <a:xfrm>
              <a:off x="223" y="1569"/>
              <a:ext cx="5269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/>
              </a:endParaRPr>
            </a:p>
          </p:txBody>
        </p:sp>
      </p:grp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1527738650"/>
              </p:ext>
            </p:extLst>
          </p:nvPr>
        </p:nvGraphicFramePr>
        <p:xfrm>
          <a:off x="412214" y="687250"/>
          <a:ext cx="4159785" cy="2955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2274256613"/>
              </p:ext>
            </p:extLst>
          </p:nvPr>
        </p:nvGraphicFramePr>
        <p:xfrm>
          <a:off x="5114693" y="661788"/>
          <a:ext cx="4013737" cy="2907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321167" y="4616540"/>
            <a:ext cx="8563499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Dotum" panose="020B0600000101010101" pitchFamily="34" charset="-127"/>
                <a:cs typeface="Times New Roman" panose="02020603050405020304" pitchFamily="18" charset="0"/>
                <a:sym typeface="Calibri"/>
              </a:rPr>
              <a:t>*</a:t>
            </a:r>
            <a:r>
              <a:rPr kumimoji="0" lang="ru-RU" sz="1000" b="0" i="1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  <a:sym typeface="Calibri"/>
              </a:rPr>
              <a:t>за исключением закупок условно-постоянного характера </a:t>
            </a:r>
            <a:r>
              <a:rPr kumimoji="0" lang="ru-RU" sz="1000" b="0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  <a:sym typeface="Calibri"/>
              </a:rPr>
              <a:t>(</a:t>
            </a:r>
            <a:r>
              <a:rPr kumimoji="0" lang="ru-RU" sz="1000" b="0" i="1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  <a:sym typeface="Calibri"/>
              </a:rPr>
              <a:t>передача электроэнергии </a:t>
            </a:r>
            <a:r>
              <a:rPr kumimoji="0" lang="ru-RU" sz="1000" b="0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  <a:sym typeface="Calibri"/>
              </a:rPr>
              <a:t>по смежным сетям и </a:t>
            </a:r>
            <a:r>
              <a:rPr kumimoji="0" lang="ru-RU" sz="1000" b="0" i="1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  <a:sym typeface="Calibri"/>
              </a:rPr>
              <a:t>прочие неизбежные закупки </a:t>
            </a:r>
            <a:r>
              <a:rPr kumimoji="0" lang="ru-RU" sz="1000" b="0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  <a:sym typeface="Calibri"/>
              </a:rPr>
              <a:t>у единственного поставщика (аренда земли, </a:t>
            </a:r>
            <a:r>
              <a:rPr kumimoji="0" lang="ru-RU" sz="1000" b="0" i="1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  <a:sym typeface="Calibri"/>
              </a:rPr>
              <a:t>тепло/водо/электро/газоснабжение</a:t>
            </a:r>
            <a:r>
              <a:rPr kumimoji="0" lang="ru-RU" sz="1000" b="0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  <a:sym typeface="Calibri"/>
              </a:rPr>
              <a:t>, аварийные </a:t>
            </a:r>
            <a:r>
              <a:rPr kumimoji="0" lang="ru-RU" sz="1000" b="0" i="1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  <a:sym typeface="Calibri"/>
              </a:rPr>
              <a:t>работы)</a:t>
            </a:r>
            <a:endParaRPr kumimoji="0" lang="ru-RU" sz="1000" b="0" i="1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PFDinTextCondPro-Light" panose="02000000000000000000" pitchFamily="2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58804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3"/>
          <p:cNvSpPr txBox="1"/>
          <p:nvPr/>
        </p:nvSpPr>
        <p:spPr>
          <a:xfrm>
            <a:off x="7760110" y="222429"/>
            <a:ext cx="358627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defTabSz="914378">
              <a:defRPr/>
            </a:pPr>
            <a:r>
              <a:rPr sz="1500"/>
              <a:t>2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2057822" y="274926"/>
            <a:ext cx="684442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algn="ctr" defTabSz="914378"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1600" dirty="0" smtClean="0">
                <a:latin typeface="PFDinTextCondPro-Medium"/>
                <a:sym typeface="PFDinTextCondPro-Medium"/>
              </a:rPr>
              <a:t>ПЕРЕЧЕНЬ ВОССТРЕБОВАННЫХ ТОВАРОВ, РАБОТ, УСЛУГ </a:t>
            </a:r>
            <a:r>
              <a:rPr lang="ru-RU" sz="1600" dirty="0">
                <a:latin typeface="PFDinTextCondPro-Medium"/>
                <a:sym typeface="PFDinTextCondPro-Medium"/>
              </a:rPr>
              <a:t>ПАО «РОССЕТИ СИБИРЬ»</a:t>
            </a:r>
            <a:endParaRPr sz="1600" dirty="0">
              <a:latin typeface="PFDinTextCondPro-Medium"/>
              <a:sym typeface="PFDinTextCondPro-Medium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1182" y="864633"/>
            <a:ext cx="8175637" cy="886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189">
              <a:spcBef>
                <a:spcPct val="20000"/>
              </a:spcBef>
              <a:spcAft>
                <a:spcPts val="600"/>
              </a:spcAft>
              <a:defRPr/>
            </a:pPr>
            <a:endParaRPr lang="ru-RU" sz="1400" dirty="0">
              <a:solidFill>
                <a:prstClr val="black"/>
              </a:solidFill>
              <a:latin typeface="PF Din Text Cond Pro Light" panose="02000000000000000000" pitchFamily="2" charset="0"/>
              <a:cs typeface="Times New Roman" panose="02020603050405020304" pitchFamily="18" charset="0"/>
            </a:endParaRPr>
          </a:p>
          <a:p>
            <a:pPr marL="342892" indent="-342892" algn="just" defTabSz="457189">
              <a:spcBef>
                <a:spcPct val="200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endParaRPr lang="ru-RU" sz="1200" dirty="0">
              <a:solidFill>
                <a:prstClr val="black"/>
              </a:solidFill>
              <a:latin typeface="PF Din Text Cond Pro Light" panose="02000000000000000000" pitchFamily="2" charset="0"/>
              <a:cs typeface="Times New Roman" panose="02020603050405020304" pitchFamily="18" charset="0"/>
            </a:endParaRPr>
          </a:p>
          <a:p>
            <a:pPr marL="342892" indent="-342892" algn="just" defTabSz="457189">
              <a:spcBef>
                <a:spcPct val="200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endParaRPr lang="ru-RU" sz="1100" dirty="0">
              <a:solidFill>
                <a:prstClr val="black"/>
              </a:solidFill>
              <a:latin typeface="PF Din Text Cond Pro Light" panose="020000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19" name="Group 16"/>
          <p:cNvGrpSpPr>
            <a:grpSpLocks/>
          </p:cNvGrpSpPr>
          <p:nvPr/>
        </p:nvGrpSpPr>
        <p:grpSpPr bwMode="auto">
          <a:xfrm rot="16200000">
            <a:off x="-785389" y="1807062"/>
            <a:ext cx="2719124" cy="453628"/>
            <a:chOff x="238" y="871"/>
            <a:chExt cx="5439" cy="305"/>
          </a:xfrm>
        </p:grpSpPr>
        <p:sp>
          <p:nvSpPr>
            <p:cNvPr id="20" name="Rectangle 17"/>
            <p:cNvSpPr>
              <a:spLocks noChangeArrowheads="1"/>
            </p:cNvSpPr>
            <p:nvPr/>
          </p:nvSpPr>
          <p:spPr bwMode="gray">
            <a:xfrm>
              <a:off x="238" y="871"/>
              <a:ext cx="5439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5717" tIns="45717" rIns="45717" bIns="45717" anchor="ctr"/>
            <a:lstStyle/>
            <a:p>
              <a:pPr defTabSz="457189">
                <a:defRPr/>
              </a:pPr>
              <a:r>
                <a:rPr lang="ru-RU" sz="1400" dirty="0">
                  <a:solidFill>
                    <a:srgbClr val="1F497D"/>
                  </a:solidFill>
                  <a:latin typeface="PFDinTextCondPro-Medium" panose="02000500000000020004" pitchFamily="2" charset="0"/>
                  <a:cs typeface="Times New Roman" panose="02020603050405020304" pitchFamily="18" charset="0"/>
                </a:rPr>
                <a:t>Закупки ТМЦ</a:t>
              </a:r>
            </a:p>
            <a:p>
              <a:pPr defTabSz="457189">
                <a:defRPr/>
              </a:pPr>
              <a:endParaRPr lang="ru-RU" sz="14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Line 18"/>
            <p:cNvSpPr>
              <a:spLocks noChangeShapeType="1"/>
            </p:cNvSpPr>
            <p:nvPr/>
          </p:nvSpPr>
          <p:spPr bwMode="gray">
            <a:xfrm>
              <a:off x="250" y="1082"/>
              <a:ext cx="5269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189">
                <a:defRPr/>
              </a:pPr>
              <a:endParaRPr lang="ru-RU" sz="14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Group 16"/>
          <p:cNvGrpSpPr>
            <a:grpSpLocks/>
          </p:cNvGrpSpPr>
          <p:nvPr/>
        </p:nvGrpSpPr>
        <p:grpSpPr bwMode="auto">
          <a:xfrm rot="16200000">
            <a:off x="3889837" y="1842836"/>
            <a:ext cx="2640552" cy="346861"/>
            <a:chOff x="205" y="1360"/>
            <a:chExt cx="5439" cy="305"/>
          </a:xfrm>
        </p:grpSpPr>
        <p:sp>
          <p:nvSpPr>
            <p:cNvPr id="23" name="Rectangle 17"/>
            <p:cNvSpPr>
              <a:spLocks noChangeArrowheads="1"/>
            </p:cNvSpPr>
            <p:nvPr/>
          </p:nvSpPr>
          <p:spPr bwMode="gray">
            <a:xfrm>
              <a:off x="205" y="1360"/>
              <a:ext cx="5439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5717" tIns="45717" rIns="45717" bIns="45717" anchor="ctr"/>
            <a:lstStyle/>
            <a:p>
              <a:pPr defTabSz="457189">
                <a:defRPr/>
              </a:pPr>
              <a:r>
                <a:rPr lang="ru-RU" sz="1400" dirty="0">
                  <a:solidFill>
                    <a:srgbClr val="1F497D"/>
                  </a:solidFill>
                  <a:latin typeface="PFDinTextCondPro-Medium" panose="02000500000000020004" pitchFamily="2" charset="0"/>
                  <a:cs typeface="Times New Roman" panose="02020603050405020304" pitchFamily="18" charset="0"/>
                </a:rPr>
                <a:t>Закупки работ, услуг</a:t>
              </a:r>
            </a:p>
            <a:p>
              <a:pPr defTabSz="457189">
                <a:defRPr/>
              </a:pPr>
              <a:endParaRPr lang="ru-RU" sz="14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Line 18"/>
            <p:cNvSpPr>
              <a:spLocks noChangeShapeType="1"/>
            </p:cNvSpPr>
            <p:nvPr/>
          </p:nvSpPr>
          <p:spPr bwMode="gray">
            <a:xfrm>
              <a:off x="223" y="1569"/>
              <a:ext cx="5269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457189">
                <a:defRPr/>
              </a:pPr>
              <a:endParaRPr lang="ru-RU" sz="14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2488802064"/>
              </p:ext>
            </p:extLst>
          </p:nvPr>
        </p:nvGraphicFramePr>
        <p:xfrm>
          <a:off x="342431" y="274926"/>
          <a:ext cx="5994400" cy="4868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63548664"/>
              </p:ext>
            </p:extLst>
          </p:nvPr>
        </p:nvGraphicFramePr>
        <p:xfrm>
          <a:off x="2744255" y="598091"/>
          <a:ext cx="6399745" cy="4597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" name="Таблица 7"/>
          <p:cNvGraphicFramePr/>
          <p:nvPr>
            <p:extLst>
              <p:ext uri="{D42A27DB-BD31-4B8C-83A1-F6EECF244321}">
                <p14:modId xmlns:p14="http://schemas.microsoft.com/office/powerpoint/2010/main" val="4071443876"/>
              </p:ext>
            </p:extLst>
          </p:nvPr>
        </p:nvGraphicFramePr>
        <p:xfrm>
          <a:off x="858673" y="3472887"/>
          <a:ext cx="3006164" cy="1432502"/>
        </p:xfrm>
        <a:graphic>
          <a:graphicData uri="http://schemas.openxmlformats.org/drawingml/2006/table">
            <a:tbl>
              <a:tblPr/>
              <a:tblGrid>
                <a:gridCol w="24510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138">
                  <a:extLst>
                    <a:ext uri="{9D8B030D-6E8A-4147-A177-3AD203B41FA5}">
                      <a16:colId xmlns:a16="http://schemas.microsoft.com/office/drawing/2014/main" val="2386562790"/>
                    </a:ext>
                  </a:extLst>
                </a:gridCol>
              </a:tblGrid>
              <a:tr h="222813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rgbClr val="FFFFFF"/>
                          </a:solidFill>
                          <a:latin typeface="PF Din Text Cond Pro Medium" panose="02000500000000020004" pitchFamily="2" charset="0"/>
                        </a:rPr>
                        <a:t>Вид продукции</a:t>
                      </a:r>
                      <a:endParaRPr sz="800" dirty="0">
                        <a:solidFill>
                          <a:srgbClr val="FFFFFF"/>
                        </a:solidFill>
                        <a:latin typeface="PF Din Text Cond Pro Medium" panose="02000500000000020004" pitchFamily="2" charset="0"/>
                      </a:endParaRPr>
                    </a:p>
                  </a:txBody>
                  <a:tcPr marL="4248" marR="4248" marT="4248" marB="4248" anchor="ctr" horzOverflow="overflow">
                    <a:lnL w="0">
                      <a:miter lim="400000"/>
                    </a:lnL>
                    <a:lnR w="25400">
                      <a:solidFill>
                        <a:srgbClr val="FFFFFF"/>
                      </a:solidFill>
                    </a:lnR>
                    <a:lnT w="0">
                      <a:miter lim="400000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8FC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803275"/>
                      <a:r>
                        <a:rPr lang="ru-RU" sz="800" dirty="0" smtClean="0">
                          <a:solidFill>
                            <a:srgbClr val="FFFFFF"/>
                          </a:solidFill>
                          <a:latin typeface="PF Din Text Cond Pro Medium" panose="02000500000000020004" pitchFamily="2" charset="0"/>
                        </a:rPr>
                        <a:t>Млн. руб.</a:t>
                      </a:r>
                      <a:endParaRPr sz="800" dirty="0">
                        <a:solidFill>
                          <a:srgbClr val="FFFFFF"/>
                        </a:solidFill>
                        <a:latin typeface="PF Din Text Cond Pro Medium" panose="02000500000000020004" pitchFamily="2" charset="0"/>
                      </a:endParaRPr>
                    </a:p>
                  </a:txBody>
                  <a:tcPr marL="4248" marR="4248" marT="4248" marB="4248" anchor="ctr" horzOverflow="overflow">
                    <a:lnL w="25400">
                      <a:solidFill>
                        <a:srgbClr val="FFFFFF"/>
                      </a:solidFill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>
                      <a:miter lim="400000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8F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561">
                <a:tc>
                  <a:txBody>
                    <a:bodyPr/>
                    <a:lstStyle/>
                    <a:p>
                      <a:pPr marL="0" marR="0" indent="0" algn="l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Электротехническая продукция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6 825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393">
                <a:tc>
                  <a:txBody>
                    <a:bodyPr/>
                    <a:lstStyle/>
                    <a:p>
                      <a:pPr marL="0" marR="0" indent="0" algn="l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Спецодежда и </a:t>
                      </a:r>
                      <a:r>
                        <a:rPr lang="ru-RU" sz="800" b="0" i="0" u="none" strike="noStrike" cap="none" spc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спецобувь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814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505090"/>
                  </a:ext>
                </a:extLst>
              </a:tr>
              <a:tr h="150536">
                <a:tc>
                  <a:txBody>
                    <a:bodyPr/>
                    <a:lstStyle/>
                    <a:p>
                      <a:pPr marL="0" marR="0" indent="0" algn="l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Топливо (бензин, дизельное)</a:t>
                      </a: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923 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939787"/>
                  </a:ext>
                </a:extLst>
              </a:tr>
              <a:tr h="173872">
                <a:tc>
                  <a:txBody>
                    <a:bodyPr/>
                    <a:lstStyle/>
                    <a:p>
                      <a:pPr marL="0" marR="0" indent="0" algn="l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Транспортные средства и запчасти к ним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207 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56878"/>
                  </a:ext>
                </a:extLst>
              </a:tr>
              <a:tr h="180146">
                <a:tc>
                  <a:txBody>
                    <a:bodyPr/>
                    <a:lstStyle/>
                    <a:p>
                      <a:pPr marL="0" marR="0" indent="0" algn="l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ИТ-закупки</a:t>
                      </a: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68 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93">
                <a:tc>
                  <a:txBody>
                    <a:bodyPr/>
                    <a:lstStyle/>
                    <a:p>
                      <a:pPr marL="0" marR="0" indent="0" algn="l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Приборы учета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635 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388">
                <a:tc>
                  <a:txBody>
                    <a:bodyPr/>
                    <a:lstStyle/>
                    <a:p>
                      <a:pPr algn="l"/>
                      <a:r>
                        <a:rPr lang="ru-RU" sz="800" dirty="0" smtClean="0">
                          <a:latin typeface="PF Din Text Cond Pro Light" panose="02000000000000000000" pitchFamily="2" charset="0"/>
                        </a:rPr>
                        <a:t>ИТОГО:</a:t>
                      </a:r>
                      <a:endParaRPr sz="800" dirty="0">
                        <a:latin typeface="PF Din Text Cond Pro Light" panose="02000000000000000000" pitchFamily="2" charset="0"/>
                      </a:endParaRPr>
                    </a:p>
                  </a:txBody>
                  <a:tcPr marL="4248" marR="4248" marT="4248" marB="4248" anchor="ctr" horzOverflow="overflow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>
                      <a:noFill/>
                      <a:custDash>
                        <a:ds d="200000" sp="200000"/>
                      </a:custDash>
                      <a:miter lim="400000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9 472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216452"/>
                  </a:ext>
                </a:extLst>
              </a:tr>
            </a:tbl>
          </a:graphicData>
        </a:graphic>
      </p:graphicFrame>
      <p:graphicFrame>
        <p:nvGraphicFramePr>
          <p:cNvPr id="29" name="Таблица 7"/>
          <p:cNvGraphicFramePr/>
          <p:nvPr>
            <p:extLst>
              <p:ext uri="{D42A27DB-BD31-4B8C-83A1-F6EECF244321}">
                <p14:modId xmlns:p14="http://schemas.microsoft.com/office/powerpoint/2010/main" val="2748169316"/>
              </p:ext>
            </p:extLst>
          </p:nvPr>
        </p:nvGraphicFramePr>
        <p:xfrm>
          <a:off x="5507999" y="3377513"/>
          <a:ext cx="3299695" cy="1498016"/>
        </p:xfrm>
        <a:graphic>
          <a:graphicData uri="http://schemas.openxmlformats.org/drawingml/2006/table">
            <a:tbl>
              <a:tblPr/>
              <a:tblGrid>
                <a:gridCol w="2690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343">
                  <a:extLst>
                    <a:ext uri="{9D8B030D-6E8A-4147-A177-3AD203B41FA5}">
                      <a16:colId xmlns:a16="http://schemas.microsoft.com/office/drawing/2014/main" val="2386562790"/>
                    </a:ext>
                  </a:extLst>
                </a:gridCol>
              </a:tblGrid>
              <a:tr h="198016"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>
                          <a:solidFill>
                            <a:srgbClr val="FFFFFF"/>
                          </a:solidFill>
                          <a:latin typeface="PF Din Text Cond Pro Medium" panose="02000500000000020004" pitchFamily="2" charset="0"/>
                        </a:rPr>
                        <a:t>Вид продукции</a:t>
                      </a:r>
                      <a:endParaRPr sz="800" dirty="0">
                        <a:solidFill>
                          <a:srgbClr val="FFFFFF"/>
                        </a:solidFill>
                        <a:latin typeface="PF Din Text Cond Pro Medium" panose="02000500000000020004" pitchFamily="2" charset="0"/>
                      </a:endParaRPr>
                    </a:p>
                  </a:txBody>
                  <a:tcPr marL="4248" marR="4248" marT="4248" marB="4248" anchor="ctr" horzOverflow="overflow">
                    <a:lnL w="0">
                      <a:miter lim="400000"/>
                    </a:lnL>
                    <a:lnR w="25400">
                      <a:solidFill>
                        <a:srgbClr val="FFFFFF"/>
                      </a:solidFill>
                    </a:lnR>
                    <a:lnT w="0">
                      <a:miter lim="400000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8FC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803275"/>
                      <a:r>
                        <a:rPr lang="ru-RU" sz="800" dirty="0" smtClean="0">
                          <a:solidFill>
                            <a:srgbClr val="FFFFFF"/>
                          </a:solidFill>
                          <a:latin typeface="PF Din Text Cond Pro Medium" panose="02000500000000020004" pitchFamily="2" charset="0"/>
                        </a:rPr>
                        <a:t>Млн. руб.</a:t>
                      </a:r>
                      <a:endParaRPr sz="800" dirty="0">
                        <a:solidFill>
                          <a:srgbClr val="FFFFFF"/>
                        </a:solidFill>
                        <a:latin typeface="PF Din Text Cond Pro Medium" panose="02000500000000020004" pitchFamily="2" charset="0"/>
                      </a:endParaRPr>
                    </a:p>
                  </a:txBody>
                  <a:tcPr marL="4248" marR="4248" marT="4248" marB="4248" anchor="ctr" horzOverflow="overflow">
                    <a:lnL w="25400">
                      <a:solidFill>
                        <a:srgbClr val="FFFFFF"/>
                      </a:solidFill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>
                      <a:miter lim="400000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8F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07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Финансовые услуги</a:t>
                      </a: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7 100</a:t>
                      </a: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Генподрядные работы (работы «под ключ»)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1 511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93978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Строительно-монтажные работы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1 167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068778"/>
                  </a:ext>
                </a:extLst>
              </a:tr>
              <a:tr h="17280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ИТ-закупки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409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56878"/>
                  </a:ext>
                </a:extLst>
              </a:tr>
              <a:tr h="13287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Приобретение, аренда объектов недвижимости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429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154631"/>
                  </a:ext>
                </a:extLst>
              </a:tr>
              <a:tr h="13287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Проектно-изыскательские работы</a:t>
                      </a: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38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0523659"/>
                  </a:ext>
                </a:extLst>
              </a:tr>
              <a:tr h="15119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Охрана</a:t>
                      </a:r>
                    </a:p>
                  </a:txBody>
                  <a:tcPr marL="7144" marR="7144" marT="7144" marB="0" anchor="b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206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388">
                <a:tc>
                  <a:txBody>
                    <a:bodyPr/>
                    <a:lstStyle/>
                    <a:p>
                      <a:pPr algn="l"/>
                      <a:r>
                        <a:rPr lang="ru-RU" sz="800" dirty="0" smtClean="0">
                          <a:latin typeface="PF Din Text Cond Pro Light" panose="02000000000000000000" pitchFamily="2" charset="0"/>
                        </a:rPr>
                        <a:t>ИТОГО:</a:t>
                      </a:r>
                      <a:endParaRPr sz="800" dirty="0">
                        <a:latin typeface="PF Din Text Cond Pro Light" panose="02000000000000000000" pitchFamily="2" charset="0"/>
                      </a:endParaRPr>
                    </a:p>
                  </a:txBody>
                  <a:tcPr marL="4248" marR="4248" marT="4248" marB="4248" anchor="ctr" horzOverflow="overflow">
                    <a:lnL w="0">
                      <a:miter lim="400000"/>
                    </a:lnL>
                    <a:lnR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>
                      <a:noFill/>
                      <a:custDash>
                        <a:ds d="200000" sp="200000"/>
                      </a:custDash>
                      <a:miter lim="400000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377" rtl="0" fontAlgn="b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PF Din Text Cond Pro Light" panose="02000000000000000000" pitchFamily="2" charset="0"/>
                          <a:ea typeface="+mn-ea"/>
                          <a:cs typeface="+mn-cs"/>
                          <a:sym typeface="Calibri"/>
                        </a:rPr>
                        <a:t>10 859</a:t>
                      </a:r>
                      <a:endParaRPr lang="ru-RU" sz="8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PF Din Text Cond Pro Light" panose="02000000000000000000" pitchFamily="2" charset="0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custDash>
                        <a:ds d="200000" sp="200000"/>
                      </a:custDash>
                      <a:miter lim="400000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2164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2974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3"/>
          <p:cNvSpPr txBox="1"/>
          <p:nvPr/>
        </p:nvSpPr>
        <p:spPr>
          <a:xfrm>
            <a:off x="7760109" y="222428"/>
            <a:ext cx="358627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def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sym typeface="Arial Narrow"/>
              </a:rPr>
              <a:t>2</a:t>
            </a:r>
          </a:p>
        </p:txBody>
      </p:sp>
      <p:sp>
        <p:nvSpPr>
          <p:cNvPr id="444" name="Прямоугольник 2"/>
          <p:cNvSpPr txBox="1"/>
          <p:nvPr/>
        </p:nvSpPr>
        <p:spPr>
          <a:xfrm>
            <a:off x="470777" y="1444927"/>
            <a:ext cx="7832302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105276" marR="0" lvl="0" indent="-105276" algn="l" defTabSz="682679" rtl="0" eaLnBrk="1" fontAlgn="auto" latinLnBrk="0" hangingPunct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1400">
                <a:latin typeface="PFDinTextCondPro-Light"/>
                <a:ea typeface="PFDinTextCondPro-Light"/>
                <a:cs typeface="PFDinTextCondPro-Light"/>
                <a:sym typeface="PFDinTextCondPro-Light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Light" panose="02000000000000000000" pitchFamily="2" charset="0"/>
              <a:sym typeface="PFDinTextCondPro-Light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2057822" y="274925"/>
            <a:ext cx="684442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4289" rIns="3428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FDinTextCondPro-Medium"/>
                <a:sym typeface="PFDinTextCondPro-Medium"/>
              </a:rPr>
              <a:t>ИСПОЛНЕНИЕ ПОСТАНОВЛЕНИЯ ПРАВИТЕЛЬСТВА РФ ОТ 11.12.2014 № 1352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FDinTextCondPro-Medium"/>
              <a:sym typeface="PFDinTextCondPro-Medium"/>
            </a:endParaRPr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184393" y="654672"/>
            <a:ext cx="8717851" cy="194822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	Приказом ПАО «</a:t>
            </a:r>
            <a:r>
              <a:rPr kumimoji="0" lang="ru-RU" sz="1100" b="0" i="0" u="none" strike="noStrike" kern="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Россети</a:t>
            </a: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» от 14.02.2018 № 32 была утверждена Программа партнерства между Группой компаний </a:t>
            </a:r>
            <a:r>
              <a:rPr kumimoji="0" lang="ru-RU" sz="1100" b="0" i="0" u="none" strike="noStrike" kern="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Россети</a:t>
            </a: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 и субъектами малого и среднего предпринимательства. Любой субъект МСП, желающий присоединиться к Программе, заполняет и оформляет Заявление на присоединение (по указанной форме), заявление подается в электронной форме на ЭТП </a:t>
            </a:r>
            <a:r>
              <a:rPr kumimoji="0" lang="ru-RU" sz="1100" b="0" i="0" u="none" strike="noStrike" kern="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Россети</a:t>
            </a: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 с учетом регламента ее работы.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	В рамках реализации «Дорожной карты» по расширению доступа к закупкам субъектов </a:t>
            </a:r>
            <a:b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</a:b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малого и среднего предпринимательства в ПАО «</a:t>
            </a:r>
            <a:r>
              <a:rPr kumimoji="0" lang="ru-RU" sz="1100" b="0" i="0" u="none" strike="noStrike" kern="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Россети</a:t>
            </a: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 Сибирь»: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sng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36 компаний </a:t>
            </a: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– участники программы партнерства между ПАО «</a:t>
            </a:r>
            <a:r>
              <a:rPr kumimoji="0" lang="ru-RU" sz="1100" b="0" i="0" u="none" strike="noStrike" kern="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Россети</a:t>
            </a: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 Сибирь» и субъектами малого и среднего предпринимательства (МСП). </a:t>
            </a:r>
            <a:endParaRPr kumimoji="0" lang="ru-RU" sz="1100" b="0" i="1" u="none" strike="noStrike" kern="0" cap="none" spc="0" normalizeH="0" noProof="0" dirty="0" smtClean="0">
              <a:ln>
                <a:noFill/>
              </a:ln>
              <a:effectLst/>
              <a:uLnTx/>
              <a:uFillTx/>
              <a:latin typeface="PFDinTextCondPro-Light" panose="02000000000000000000" pitchFamily="2" charset="0"/>
              <a:cs typeface="Times New Roman" panose="02020603050405020304" pitchFamily="18" charset="0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100" b="1" i="0" u="sng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1 совещательный орган</a:t>
            </a: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 ПАО «Россети Сибирь» с участием представителей малого и среднего предпринимательства. </a:t>
            </a:r>
            <a:r>
              <a:rPr kumimoji="0" lang="ru-RU" sz="1100" b="0" i="1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PFDinTextCondPro-Light" panose="02000000000000000000" pitchFamily="2" charset="0"/>
                <a:cs typeface="Times New Roman" panose="02020603050405020304" pitchFamily="18" charset="0"/>
              </a:rPr>
              <a:t>(проводят обсуждения и формируют предложения по совершенствованию нормативной базы и внутренних правил компании для повышения открытости в части проведения закупочных процедур)</a:t>
            </a:r>
            <a:endParaRPr kumimoji="0" lang="ru-RU" sz="1100" b="0" i="0" u="none" strike="noStrike" kern="0" cap="none" spc="0" normalizeH="0" noProof="0" dirty="0" smtClean="0">
              <a:ln>
                <a:noFill/>
              </a:ln>
              <a:effectLst/>
              <a:uLnTx/>
              <a:uFillTx/>
              <a:latin typeface="PFDinTextCondPro-Light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9488" y="4773407"/>
            <a:ext cx="876466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 hangingPunct="1">
              <a:spcAft>
                <a:spcPts val="600"/>
              </a:spcAft>
            </a:pPr>
            <a:r>
              <a:rPr lang="ru-RU" sz="1100" i="1" kern="1200" dirty="0">
                <a:solidFill>
                  <a:srgbClr val="1F497D"/>
                </a:solidFill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</a:rPr>
              <a:t>Информация по реализации «Дорожной карты» в ПАО </a:t>
            </a:r>
            <a:r>
              <a:rPr lang="ru-RU" sz="1100" i="1" kern="1200" dirty="0" smtClean="0">
                <a:solidFill>
                  <a:srgbClr val="1F497D"/>
                </a:solidFill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</a:rPr>
              <a:t>«Россети Сибирь», </a:t>
            </a:r>
            <a:r>
              <a:rPr lang="ru-RU" sz="1100" i="1" kern="1200" dirty="0">
                <a:solidFill>
                  <a:srgbClr val="1F497D"/>
                </a:solidFill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</a:rPr>
              <a:t>нормативная база публикуется в открытом доступе на сайте Общества </a:t>
            </a:r>
            <a:r>
              <a:rPr lang="ru-RU" sz="1100" i="1" u="sng" kern="1200" dirty="0" smtClean="0">
                <a:solidFill>
                  <a:srgbClr val="1F497D"/>
                </a:solidFill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</a:rPr>
              <a:t>www.r</a:t>
            </a:r>
            <a:r>
              <a:rPr lang="en-US" sz="1100" i="1" u="sng" kern="1200" dirty="0">
                <a:solidFill>
                  <a:srgbClr val="1F497D"/>
                </a:solidFill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</a:rPr>
              <a:t>o</a:t>
            </a:r>
            <a:r>
              <a:rPr lang="ru-RU" sz="1100" i="1" u="sng" kern="1200" dirty="0" smtClean="0">
                <a:solidFill>
                  <a:srgbClr val="1F497D"/>
                </a:solidFill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</a:rPr>
              <a:t>s</a:t>
            </a:r>
            <a:r>
              <a:rPr lang="en-US" sz="1100" i="1" u="sng" kern="1200" dirty="0" err="1" smtClean="0">
                <a:solidFill>
                  <a:srgbClr val="1F497D"/>
                </a:solidFill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</a:rPr>
              <a:t>seti</a:t>
            </a:r>
            <a:r>
              <a:rPr lang="ru-RU" sz="1100" i="1" u="sng" kern="1200" dirty="0" smtClean="0">
                <a:solidFill>
                  <a:srgbClr val="1F497D"/>
                </a:solidFill>
                <a:latin typeface="PFDinTextCondPro-Light" panose="02000000000000000000" pitchFamily="2" charset="0"/>
                <a:ea typeface="+mn-ea"/>
                <a:cs typeface="Times New Roman" panose="02020603050405020304" pitchFamily="18" charset="0"/>
              </a:rPr>
              <a:t>-sib.ru</a:t>
            </a:r>
            <a:endParaRPr lang="ru-RU" sz="1100" i="1" u="sng" kern="1200" dirty="0">
              <a:solidFill>
                <a:srgbClr val="1F497D"/>
              </a:solidFill>
              <a:latin typeface="PFDinTextCondPro-Light" panose="020000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009085429"/>
              </p:ext>
            </p:extLst>
          </p:nvPr>
        </p:nvGraphicFramePr>
        <p:xfrm>
          <a:off x="158203" y="2525271"/>
          <a:ext cx="4606440" cy="2215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878089835"/>
              </p:ext>
            </p:extLst>
          </p:nvPr>
        </p:nvGraphicFramePr>
        <p:xfrm>
          <a:off x="4738453" y="2557540"/>
          <a:ext cx="3982283" cy="2215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4760393" y="2602898"/>
            <a:ext cx="3986533" cy="210577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2895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Изображение" descr="Изображени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5059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419" name="Текст 1"/>
          <p:cNvSpPr txBox="1"/>
          <p:nvPr/>
        </p:nvSpPr>
        <p:spPr>
          <a:xfrm>
            <a:off x="1898703" y="2630017"/>
            <a:ext cx="5400601" cy="392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/>
          <a:p>
            <a:pPr algn="ctr">
              <a:defRPr sz="2600">
                <a:solidFill>
                  <a:srgbClr val="FFFFFF"/>
                </a:solidFill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endParaRPr sz="1950" dirty="0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190" y="0"/>
            <a:ext cx="1525625" cy="1789051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174" y="4332238"/>
            <a:ext cx="1607647" cy="864842"/>
          </a:xfrm>
          <a:prstGeom prst="rect">
            <a:avLst/>
          </a:prstGeom>
        </p:spPr>
      </p:pic>
      <p:sp>
        <p:nvSpPr>
          <p:cNvPr id="8" name="Текст 1"/>
          <p:cNvSpPr txBox="1"/>
          <p:nvPr/>
        </p:nvSpPr>
        <p:spPr>
          <a:xfrm>
            <a:off x="1871699" y="4680528"/>
            <a:ext cx="5400602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en-US" sz="1500" dirty="0" err="1"/>
              <a:t>rosseti-sib.ru</a:t>
            </a:r>
            <a:endParaRPr sz="15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71699" y="2200559"/>
            <a:ext cx="6125988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90570">
              <a:defRPr sz="2600">
                <a:solidFill>
                  <a:srgbClr val="FFFFFF"/>
                </a:solidFill>
                <a:latin typeface="PFDinTextCondPro-Medium"/>
                <a:ea typeface="PFDinTextCondPro-Medium"/>
                <a:cs typeface="PFDinTextCondPro-Medium"/>
                <a:sym typeface="PFDinTextCondPro-Medium"/>
              </a:defRPr>
            </a:pPr>
            <a:r>
              <a:rPr lang="ru-RU" sz="2112" dirty="0">
                <a:solidFill>
                  <a:srgbClr val="FFFFFF"/>
                </a:solidFill>
                <a:latin typeface="PFDinTextCondPro-Medium"/>
                <a:sym typeface="PFDinTextCondPro-Medium"/>
              </a:rPr>
              <a:t>ИЗМЕНЕНИЯ В СФЕРЕ ЗАКУПОК И ЗАКУПОЧНОЙ ДЕЯТЕЛЬНОСТИ ПАО «РОССЕТИ СИБИРЬ»</a:t>
            </a:r>
          </a:p>
        </p:txBody>
      </p:sp>
    </p:spTree>
    <p:extLst>
      <p:ext uri="{BB962C8B-B14F-4D97-AF65-F5344CB8AC3E}">
        <p14:creationId xmlns:p14="http://schemas.microsoft.com/office/powerpoint/2010/main" val="5547729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1943</TotalTime>
  <Words>2530</Words>
  <Application>Microsoft Office PowerPoint</Application>
  <PresentationFormat>Экран (16:9)</PresentationFormat>
  <Paragraphs>218</Paragraphs>
  <Slides>14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9" baseType="lpstr">
      <vt:lpstr>Arial</vt:lpstr>
      <vt:lpstr>Arial Narrow</vt:lpstr>
      <vt:lpstr>Calibri</vt:lpstr>
      <vt:lpstr>Calibri Light</vt:lpstr>
      <vt:lpstr>Dotum</vt:lpstr>
      <vt:lpstr>Helvetica</vt:lpstr>
      <vt:lpstr>PF Din Text Comp Pro Light</vt:lpstr>
      <vt:lpstr>PF Din Text Cond Pro Light</vt:lpstr>
      <vt:lpstr>PF Din Text Cond Pro Medium</vt:lpstr>
      <vt:lpstr>PFDinTextCondPro-Light</vt:lpstr>
      <vt:lpstr>PFDinTextCondPro-Medium</vt:lpstr>
      <vt:lpstr>PFDinTextCondPro-Regular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Сморгон Денис Александрович</dc:creator>
  <cp:lastModifiedBy>Ревенко Татьяна Валерьевна</cp:lastModifiedBy>
  <cp:revision>254</cp:revision>
  <cp:lastPrinted>2023-03-14T08:00:38Z</cp:lastPrinted>
  <dcterms:modified xsi:type="dcterms:W3CDTF">2023-03-15T05:26:33Z</dcterms:modified>
</cp:coreProperties>
</file>